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45"/>
  </p:notesMasterIdLst>
  <p:handoutMasterIdLst>
    <p:handoutMasterId r:id="rId46"/>
  </p:handoutMasterIdLst>
  <p:sldIdLst>
    <p:sldId id="256" r:id="rId2"/>
    <p:sldId id="383" r:id="rId3"/>
    <p:sldId id="274" r:id="rId4"/>
    <p:sldId id="273" r:id="rId5"/>
    <p:sldId id="374" r:id="rId6"/>
    <p:sldId id="418" r:id="rId7"/>
    <p:sldId id="409" r:id="rId8"/>
    <p:sldId id="410" r:id="rId9"/>
    <p:sldId id="424" r:id="rId10"/>
    <p:sldId id="425" r:id="rId11"/>
    <p:sldId id="426" r:id="rId12"/>
    <p:sldId id="427" r:id="rId13"/>
    <p:sldId id="389" r:id="rId14"/>
    <p:sldId id="391" r:id="rId15"/>
    <p:sldId id="449" r:id="rId16"/>
    <p:sldId id="450" r:id="rId17"/>
    <p:sldId id="451" r:id="rId18"/>
    <p:sldId id="452" r:id="rId19"/>
    <p:sldId id="416" r:id="rId20"/>
    <p:sldId id="293" r:id="rId21"/>
    <p:sldId id="464" r:id="rId22"/>
    <p:sldId id="458" r:id="rId23"/>
    <p:sldId id="493" r:id="rId24"/>
    <p:sldId id="494" r:id="rId25"/>
    <p:sldId id="495" r:id="rId26"/>
    <p:sldId id="497" r:id="rId27"/>
    <p:sldId id="492" r:id="rId28"/>
    <p:sldId id="503" r:id="rId29"/>
    <p:sldId id="303" r:id="rId30"/>
    <p:sldId id="443" r:id="rId31"/>
    <p:sldId id="304" r:id="rId32"/>
    <p:sldId id="373" r:id="rId33"/>
    <p:sldId id="428" r:id="rId34"/>
    <p:sldId id="411" r:id="rId35"/>
    <p:sldId id="504" r:id="rId36"/>
    <p:sldId id="505" r:id="rId37"/>
    <p:sldId id="506" r:id="rId38"/>
    <p:sldId id="507" r:id="rId39"/>
    <p:sldId id="508" r:id="rId40"/>
    <p:sldId id="509" r:id="rId41"/>
    <p:sldId id="510" r:id="rId42"/>
    <p:sldId id="511" r:id="rId43"/>
    <p:sldId id="512" r:id="rId44"/>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7B7"/>
    <a:srgbClr val="FFF2CC"/>
    <a:srgbClr val="C5E0B4"/>
    <a:srgbClr val="D2DEEF"/>
    <a:srgbClr val="E7E6E6"/>
    <a:srgbClr val="FFF4E5"/>
    <a:srgbClr val="FFE6C1"/>
    <a:srgbClr val="E6E6E6"/>
    <a:srgbClr val="7E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8" autoAdjust="0"/>
    <p:restoredTop sz="95320" autoAdjust="0"/>
  </p:normalViewPr>
  <p:slideViewPr>
    <p:cSldViewPr snapToGrid="0">
      <p:cViewPr varScale="1">
        <p:scale>
          <a:sx n="80" d="100"/>
          <a:sy n="80" d="100"/>
        </p:scale>
        <p:origin x="840" y="34"/>
      </p:cViewPr>
      <p:guideLst/>
    </p:cSldViewPr>
  </p:slideViewPr>
  <p:notesTextViewPr>
    <p:cViewPr>
      <p:scale>
        <a:sx n="100" d="100"/>
        <a:sy n="100" d="100"/>
      </p:scale>
      <p:origin x="0" y="0"/>
    </p:cViewPr>
  </p:notesTextViewPr>
  <p:notesViewPr>
    <p:cSldViewPr snapToGrid="0">
      <p:cViewPr varScale="1">
        <p:scale>
          <a:sx n="79" d="100"/>
          <a:sy n="79" d="100"/>
        </p:scale>
        <p:origin x="195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8" y="1"/>
            <a:ext cx="4434999" cy="356437"/>
          </a:xfrm>
          <a:prstGeom prst="rect">
            <a:avLst/>
          </a:prstGeom>
        </p:spPr>
        <p:txBody>
          <a:bodyPr vert="horz" lIns="94787" tIns="47393" rIns="94787" bIns="47393" rtlCol="0"/>
          <a:lstStyle>
            <a:lvl1pPr algn="r">
              <a:defRPr sz="1200"/>
            </a:lvl1pPr>
          </a:lstStyle>
          <a:p>
            <a:fld id="{B8DF2179-F4A0-461E-A627-2A1DE286AA71}" type="datetimeFigureOut">
              <a:rPr kumimoji="1" lang="ja-JP" altLang="en-US" smtClean="0"/>
              <a:t>2024/3/4</a:t>
            </a:fld>
            <a:endParaRPr kumimoji="1" lang="ja-JP" altLang="en-US"/>
          </a:p>
        </p:txBody>
      </p:sp>
      <p:sp>
        <p:nvSpPr>
          <p:cNvPr id="4" name="フッター プレースホルダー 3"/>
          <p:cNvSpPr>
            <a:spLocks noGrp="1"/>
          </p:cNvSpPr>
          <p:nvPr>
            <p:ph type="ftr" sz="quarter" idx="2"/>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8" y="6747627"/>
            <a:ext cx="4434999" cy="356437"/>
          </a:xfrm>
          <a:prstGeom prst="rect">
            <a:avLst/>
          </a:prstGeom>
        </p:spPr>
        <p:txBody>
          <a:bodyPr vert="horz" lIns="94787" tIns="47393" rIns="94787" bIns="47393" rtlCol="0" anchor="b"/>
          <a:lstStyle>
            <a:lvl1pPr algn="r">
              <a:defRPr sz="1200"/>
            </a:lvl1pPr>
          </a:lstStyle>
          <a:p>
            <a:fld id="{C815FA36-21E7-4F2B-AE9C-E7C849142A42}" type="slidenum">
              <a:rPr kumimoji="1" lang="ja-JP" altLang="en-US" smtClean="0"/>
              <a:t>‹#›</a:t>
            </a:fld>
            <a:endParaRPr kumimoji="1" lang="ja-JP" altLang="en-US"/>
          </a:p>
        </p:txBody>
      </p:sp>
    </p:spTree>
    <p:extLst>
      <p:ext uri="{BB962C8B-B14F-4D97-AF65-F5344CB8AC3E}">
        <p14:creationId xmlns:p14="http://schemas.microsoft.com/office/powerpoint/2010/main" val="409686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4787" tIns="47393" rIns="94787" bIns="47393" rtlCol="0"/>
          <a:lstStyle>
            <a:lvl1pPr algn="r">
              <a:defRPr sz="1200"/>
            </a:lvl1pPr>
          </a:lstStyle>
          <a:p>
            <a:fld id="{159616BE-5DE9-4F32-ADC6-42E4180A7548}"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2989263" y="889000"/>
            <a:ext cx="4256087" cy="2395538"/>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1023463" y="3418832"/>
            <a:ext cx="8187690" cy="2797225"/>
          </a:xfrm>
          <a:prstGeom prst="rect">
            <a:avLst/>
          </a:prstGeom>
        </p:spPr>
        <p:txBody>
          <a:bodyPr vert="horz" lIns="94787" tIns="47393" rIns="94787" bIns="4739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8" y="6747627"/>
            <a:ext cx="4434999" cy="356437"/>
          </a:xfrm>
          <a:prstGeom prst="rect">
            <a:avLst/>
          </a:prstGeom>
        </p:spPr>
        <p:txBody>
          <a:bodyPr vert="horz" lIns="94787" tIns="47393" rIns="94787" bIns="47393" rtlCol="0" anchor="b"/>
          <a:lstStyle>
            <a:lvl1pPr algn="r">
              <a:defRPr sz="1200"/>
            </a:lvl1pPr>
          </a:lstStyle>
          <a:p>
            <a:fld id="{4DE294CD-52E9-4A81-A515-3720ED985BA1}" type="slidenum">
              <a:rPr kumimoji="1" lang="ja-JP" altLang="en-US" smtClean="0"/>
              <a:t>‹#›</a:t>
            </a:fld>
            <a:endParaRPr kumimoji="1" lang="ja-JP" altLang="en-US"/>
          </a:p>
        </p:txBody>
      </p:sp>
    </p:spTree>
    <p:extLst>
      <p:ext uri="{BB962C8B-B14F-4D97-AF65-F5344CB8AC3E}">
        <p14:creationId xmlns:p14="http://schemas.microsoft.com/office/powerpoint/2010/main" val="1558793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2pPr>
    <a:lvl3pPr marL="9144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3pPr>
    <a:lvl4pPr marL="13716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4pPr>
    <a:lvl5pPr marL="18288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これから、各教科における探究的な学習　教員研修会を開催させていただきます。よろしくお願いします。</a:t>
            </a:r>
            <a:endParaRPr kumimoji="1" lang="en-US" altLang="ja-JP" dirty="0"/>
          </a:p>
          <a:p>
            <a:pPr defTabSz="947864">
              <a:defRPr/>
            </a:pPr>
            <a:r>
              <a:rPr kumimoji="1" lang="ja-JP" altLang="en-US" dirty="0"/>
              <a:t>今日お話することは、これまでの授業のやり方を新しくしてくださいというものではありません。先生方が行っている授業には、既に「探究的な学習」に当てはまる部分があります。「全てを新しくする」という意識ではなく、これまで取り組んできたことを、探究的な学習の視点で整理して、捉え直して授業づくりをしてみましょう、ということが今日一番お伝えしたいことになり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1</a:t>
            </a:fld>
            <a:endParaRPr kumimoji="1" lang="ja-JP" altLang="en-US"/>
          </a:p>
        </p:txBody>
      </p:sp>
    </p:spTree>
    <p:extLst>
      <p:ext uri="{BB962C8B-B14F-4D97-AF65-F5344CB8AC3E}">
        <p14:creationId xmlns:p14="http://schemas.microsoft.com/office/powerpoint/2010/main" val="36589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ここで、探究的な学習について確認します。</a:t>
            </a:r>
            <a:endParaRPr kumimoji="1" lang="en-US" altLang="ja-JP" dirty="0"/>
          </a:p>
          <a:p>
            <a:pPr defTabSz="947958">
              <a:defRPr/>
            </a:pPr>
            <a:r>
              <a:rPr kumimoji="1" lang="ja-JP" altLang="en-US" dirty="0"/>
              <a:t>学習指導要領解説　総合的な学習の時間編において、探究的な学習とは、物事の本質を探って見極めようとする学習のことであり、問題解決的な活動が発展的に繰り返されていく一連の学習活動のことである、と述べ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10</a:t>
            </a:fld>
            <a:endParaRPr kumimoji="1" lang="ja-JP" altLang="en-US"/>
          </a:p>
        </p:txBody>
      </p:sp>
    </p:spTree>
    <p:extLst>
      <p:ext uri="{BB962C8B-B14F-4D97-AF65-F5344CB8AC3E}">
        <p14:creationId xmlns:p14="http://schemas.microsoft.com/office/powerpoint/2010/main" val="281879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そして「探究的な学習における児童生徒の学習の姿」として図のような一連の学習過程が示され、その中で</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11</a:t>
            </a:fld>
            <a:endParaRPr kumimoji="1" lang="ja-JP" altLang="en-US"/>
          </a:p>
        </p:txBody>
      </p:sp>
    </p:spTree>
    <p:extLst>
      <p:ext uri="{BB962C8B-B14F-4D97-AF65-F5344CB8AC3E}">
        <p14:creationId xmlns:p14="http://schemas.microsoft.com/office/powerpoint/2010/main" val="29910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①課題の設定、②情報の収集、③整理・分析、④まとめ・表現の４つの探究の過程を経由すると述べられています。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各教科の学習過程にも探究の過程を取り入れることで、授業改善につながると考えられます。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12</a:t>
            </a:fld>
            <a:endParaRPr kumimoji="1" lang="ja-JP" altLang="en-US"/>
          </a:p>
        </p:txBody>
      </p:sp>
    </p:spTree>
    <p:extLst>
      <p:ext uri="{BB962C8B-B14F-4D97-AF65-F5344CB8AC3E}">
        <p14:creationId xmlns:p14="http://schemas.microsoft.com/office/powerpoint/2010/main" val="245068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そのために、各教科における探究の過程を、このように捉えます。</a:t>
            </a:r>
            <a:endParaRPr kumimoji="1" lang="en-US" altLang="ja-JP" dirty="0"/>
          </a:p>
          <a:p>
            <a:pPr defTabSz="947864">
              <a:defRPr/>
            </a:pPr>
            <a:r>
              <a:rPr kumimoji="1" lang="ja-JP" altLang="en-US" dirty="0"/>
              <a:t>①課題の設定は、単元を貫く課題を設定し、課題意識を</a:t>
            </a:r>
            <a:r>
              <a:rPr kumimoji="1" lang="ja-JP" altLang="en-US" dirty="0" smtClean="0"/>
              <a:t>持つこと、</a:t>
            </a:r>
            <a:endParaRPr kumimoji="1" lang="en-US" altLang="ja-JP" dirty="0"/>
          </a:p>
          <a:p>
            <a:pPr defTabSz="947864">
              <a:defRPr/>
            </a:pPr>
            <a:r>
              <a:rPr kumimoji="1" lang="ja-JP" altLang="en-US" dirty="0"/>
              <a:t>②情報の収集は、必要な情報を取り出したり収集したり</a:t>
            </a:r>
            <a:r>
              <a:rPr kumimoji="1" lang="ja-JP" altLang="en-US" dirty="0" smtClean="0"/>
              <a:t>すること、</a:t>
            </a:r>
            <a:endParaRPr kumimoji="1" lang="en-US" altLang="ja-JP" dirty="0"/>
          </a:p>
          <a:p>
            <a:pPr defTabSz="947864">
              <a:defRPr/>
            </a:pPr>
            <a:r>
              <a:rPr kumimoji="1" lang="ja-JP" altLang="en-US" dirty="0"/>
              <a:t>③整理・分析は、収集した情報を、整理したり分析したりして思考</a:t>
            </a:r>
            <a:r>
              <a:rPr kumimoji="1" lang="ja-JP" altLang="en-US" dirty="0" smtClean="0"/>
              <a:t>すること、</a:t>
            </a:r>
            <a:endParaRPr kumimoji="1" lang="en-US" altLang="ja-JP" dirty="0"/>
          </a:p>
          <a:p>
            <a:pPr defTabSz="947864">
              <a:defRPr/>
            </a:pPr>
            <a:r>
              <a:rPr kumimoji="1" lang="ja-JP" altLang="en-US" dirty="0"/>
              <a:t>④まとめ・表現は、気付きや発見、自分の考えなどをまとめ、判断し、表現</a:t>
            </a:r>
            <a:r>
              <a:rPr kumimoji="1" lang="ja-JP" altLang="en-US" dirty="0" smtClean="0"/>
              <a:t>すること、</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3141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探究の過程①～④を授業に取り入れるため、各過程３つずつのポイントに整理したものがこちらです。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003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①課題の設定のポイントは、「単元や節を貫く課題を設定させたい」「体験から疑問や関心を引き出したい」「単元の計画や内容を考えさせたい」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85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②情報の収集のポイントは、「情報の集め方を考えさせたい」「知識・技能を身に付けさせたい」「課題解決に必要な情報を集めさせたい」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677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③整理・分析のポイントは、「情報を整理させたい」「情報を分析させたい」「考えを出し合わせたい」</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915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④まとめ・表現のポイントは、「相手意識を持った表現活動をさせたい」「発表の方法を考えさせたい」「次の課題を見付けさせたい」です。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5480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ここで、「情報」とは、課題解決に必要な知識・技能を含め、判断や意志決定、行動を左右する全ての事柄を指します。この「各教科における探究の過程」を授業づくりに生かしましょう。</a:t>
            </a:r>
          </a:p>
          <a:p>
            <a:pPr defTabSz="948148">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013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この研修会のねらいは２つです</a:t>
            </a:r>
            <a:r>
              <a:rPr kumimoji="1" lang="ja-JP" altLang="en-US" dirty="0" smtClean="0"/>
              <a:t>。１つ目は「</a:t>
            </a:r>
            <a:r>
              <a:rPr kumimoji="1" lang="ja-JP" altLang="en-US" dirty="0"/>
              <a:t>探究的な学習についての理解を</a:t>
            </a:r>
            <a:r>
              <a:rPr kumimoji="1" lang="ja-JP" altLang="en-US" dirty="0" smtClean="0"/>
              <a:t>深めること」、２つ目は「</a:t>
            </a:r>
            <a:r>
              <a:rPr kumimoji="1" lang="ja-JP" altLang="en-US" dirty="0"/>
              <a:t>探究的な学習の視点から</a:t>
            </a:r>
            <a:r>
              <a:rPr kumimoji="1" lang="ja-JP" altLang="en-US" u="none" dirty="0"/>
              <a:t>各教科での</a:t>
            </a:r>
            <a:r>
              <a:rPr kumimoji="1" lang="ja-JP" altLang="en-US" dirty="0"/>
              <a:t>授業づくりを</a:t>
            </a:r>
            <a:r>
              <a:rPr kumimoji="1" lang="ja-JP" altLang="en-US" dirty="0" smtClean="0"/>
              <a:t>考えること」</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a:t>
            </a:fld>
            <a:endParaRPr kumimoji="1" lang="ja-JP" altLang="en-US"/>
          </a:p>
        </p:txBody>
      </p:sp>
    </p:spTree>
    <p:extLst>
      <p:ext uri="{BB962C8B-B14F-4D97-AF65-F5344CB8AC3E}">
        <p14:creationId xmlns:p14="http://schemas.microsoft.com/office/powerpoint/2010/main" val="105052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それでは、授業づくりの進め方について説明します。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20</a:t>
            </a:fld>
            <a:endParaRPr kumimoji="1" lang="ja-JP" altLang="en-US"/>
          </a:p>
        </p:txBody>
      </p:sp>
    </p:spTree>
    <p:extLst>
      <p:ext uri="{BB962C8B-B14F-4D97-AF65-F5344CB8AC3E}">
        <p14:creationId xmlns:p14="http://schemas.microsoft.com/office/powerpoint/2010/main" val="248350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b="0" u="none" dirty="0"/>
              <a:t>お手元の「探</a:t>
            </a:r>
            <a:r>
              <a:rPr lang="ja-JP" altLang="en-US" dirty="0"/>
              <a:t>究的な学習　単元デザインシート」をご覧ください。</a:t>
            </a:r>
            <a:r>
              <a:rPr lang="ja-JP" altLang="en-US" b="0" u="none" dirty="0">
                <a:solidFill>
                  <a:srgbClr val="FF0000"/>
                </a:solidFill>
              </a:rPr>
              <a:t>「各教科における探究の過程」を活用し</a:t>
            </a:r>
            <a:r>
              <a:rPr lang="ja-JP" altLang="en-US" b="0" u="none" dirty="0"/>
              <a:t>、このシートにアイディアを書き込みながら、探究の過程を取り入れた授業づくりを行います。</a:t>
            </a:r>
            <a:endParaRPr lang="en-US" altLang="ja-JP" b="0" u="none" dirty="0"/>
          </a:p>
          <a:p>
            <a:pPr defTabSz="947864">
              <a:defRPr/>
            </a:pPr>
            <a:r>
              <a:rPr lang="ja-JP" altLang="en-US" dirty="0"/>
              <a:t>デザインシートの</a:t>
            </a:r>
            <a:r>
              <a:rPr lang="en-US" altLang="ja-JP" dirty="0"/>
              <a:t>(1)</a:t>
            </a:r>
            <a:r>
              <a:rPr lang="ja-JP" altLang="en-US" dirty="0"/>
              <a:t>には、探究の過程を取り入れる単元を書きます。</a:t>
            </a:r>
            <a:r>
              <a:rPr lang="en-US" altLang="ja-JP" dirty="0"/>
              <a:t>(2)</a:t>
            </a:r>
            <a:r>
              <a:rPr lang="ja-JP" altLang="en-US" dirty="0"/>
              <a:t>には、探究の過程を取り入れる時間を、</a:t>
            </a:r>
            <a:r>
              <a:rPr lang="en-US" altLang="ja-JP" dirty="0"/>
              <a:t>(3)</a:t>
            </a:r>
            <a:r>
              <a:rPr lang="ja-JP" altLang="en-US" dirty="0"/>
              <a:t>には、アイディアを書き出して整理していきます。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90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dirty="0"/>
              <a:t>ここからは、作成手順の一例を参考として示します。まず、単元を決めます。今回</a:t>
            </a:r>
            <a:r>
              <a:rPr lang="ja-JP" altLang="en-US" dirty="0" smtClean="0"/>
              <a:t>は中学校３年生の数学科の円の単元を</a:t>
            </a:r>
            <a:r>
              <a:rPr lang="ja-JP" altLang="en-US" dirty="0"/>
              <a:t>例として説明します。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30389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こちらが単元計画です。円に関する性質について学び、その性質を活用して作図したり、相似の証明をしたりする単元です。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297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単元計画を確認しながら、「まとめ・表現」で、この単元で学んだことを活用して、課題解決を目指させ、解決の過程を発表させたいと考えました。</a:t>
            </a:r>
            <a:endParaRPr kumimoji="1" lang="en-US"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endParaRP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01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そして、「課題の設定」についてのアイディアを考えました。</a:t>
            </a:r>
            <a:r>
              <a:rPr kumimoji="1" lang="ja-JP" altLang="en-US" dirty="0" smtClean="0"/>
              <a:t>大崎市の地図を使った、円周角に関する具体的な問題を提示することで、円周角</a:t>
            </a:r>
            <a:r>
              <a:rPr lang="ja-JP" altLang="en-US" dirty="0" smtClean="0"/>
              <a:t>の問題を自分ごととして捉えさせ、円の単元を学ぶ前には解けなかった問題が、円の単元で学んだことを活用すると解けるようになる、ということを生徒が実感できるように、「まとめ・表現」と関連付けながら考え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6398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「情報の収集」では、円周角の定理を証明することを、課題解決に必要な知識として身に付けさせ、</a:t>
            </a:r>
            <a:endParaRPr kumimoji="1" lang="en-US" altLang="ja-JP" dirty="0" smtClean="0"/>
          </a:p>
          <a:p>
            <a:pPr defTabSz="947864">
              <a:defRPr/>
            </a:pPr>
            <a:r>
              <a:rPr kumimoji="1" lang="ja-JP" altLang="en-US" dirty="0" smtClean="0"/>
              <a:t>「整理・分析」では、身に付けた知識を活用して、円周角の定理の逆が成り立つことを考えたり、論理的に確かめたりして、円に関する知識について整理させます。</a:t>
            </a:r>
            <a:endParaRPr kumimoji="1" lang="en-US" altLang="ja-JP" dirty="0" smtClean="0"/>
          </a:p>
          <a:p>
            <a:pPr defTabSz="947864">
              <a:defRPr/>
            </a:pPr>
            <a:r>
              <a:rPr kumimoji="1" lang="ja-JP" altLang="en-US" dirty="0" smtClean="0"/>
              <a:t>このように考えながら、４つの過程を単元のどこに入れていくかを考えました。この例では、「まとめ・表現」から考え始めましたが、それぞれ取り組みやすい過程から、自由に作成していただいて構いません。</a:t>
            </a:r>
            <a:endParaRPr lang="en-US" altLang="ja-JP" sz="1600" kern="100" dirty="0" smtClean="0">
              <a:latin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22864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fontAlgn="t">
              <a:defRPr/>
            </a:pPr>
            <a:r>
              <a:rPr kumimoji="1" lang="ja-JP" altLang="en-US" dirty="0" smtClean="0"/>
              <a:t>こちらは中学校１年生の外国語の例です。日本の伝統文化やそこに携わる外国人について理解し、日本の伝統文化を仕事にしている外国人を紹介する単元です。</a:t>
            </a:r>
            <a:endParaRPr kumimoji="1" lang="en-US" altLang="ja-JP" dirty="0" smtClean="0"/>
          </a:p>
          <a:p>
            <a:pPr marL="0" marR="0" lvl="0" indent="0" algn="l" defTabSz="948148" rtl="0" eaLnBrk="1" fontAlgn="t" latinLnBrk="0" hangingPunct="1">
              <a:lnSpc>
                <a:spcPct val="100000"/>
              </a:lnSpc>
              <a:spcBef>
                <a:spcPts val="0"/>
              </a:spcBef>
              <a:spcAft>
                <a:spcPts val="0"/>
              </a:spcAft>
              <a:buClrTx/>
              <a:buSzTx/>
              <a:buFontTx/>
              <a:buNone/>
              <a:tabLst/>
              <a:defRPr/>
            </a:pPr>
            <a:r>
              <a:rPr kumimoji="1" lang="ja-JP" altLang="en-US" dirty="0" smtClean="0"/>
              <a:t>ＡＬＴに伝える内容を考えることを課題の設定で行います。課題解決に必要な情報を収集し、集めた情報を整理しながら紹介文を構成して、相手に分かりやすく伝えるという例になります。</a:t>
            </a:r>
            <a:endParaRPr kumimoji="1" lang="en-US" altLang="ja-JP" dirty="0" smtClean="0"/>
          </a:p>
          <a:p>
            <a:pPr marL="0" marR="0" lvl="0" indent="0" algn="l" defTabSz="948148" rtl="0" eaLnBrk="1" fontAlgn="t" latinLnBrk="0" hangingPunct="1">
              <a:lnSpc>
                <a:spcPct val="100000"/>
              </a:lnSpc>
              <a:spcBef>
                <a:spcPts val="0"/>
              </a:spcBef>
              <a:spcAft>
                <a:spcPts val="0"/>
              </a:spcAft>
              <a:buClrTx/>
              <a:buSzTx/>
              <a:buFontTx/>
              <a:buNone/>
              <a:tabLst/>
              <a:defRPr/>
            </a:pPr>
            <a:r>
              <a:rPr kumimoji="1" lang="ja-JP" altLang="en-US" dirty="0" smtClean="0"/>
              <a:t>今回の、数学科の例における「情報」は、「知識・技能の習得」、外国語科の例における「情報」は、「課題解決に必要な情報」を指しています。このように、「情報」とは、課題解決に必要な知識・技能も含んでいることをここで確認しておきます。また、取り入れる時間については、複数ある場合や順番が行き来する場合もありますので、柔軟に記入いただいて構いません。</a:t>
            </a:r>
            <a:endParaRPr lang="ja-JP" altLang="ja-JP" dirty="0" smtClean="0"/>
          </a:p>
          <a:p>
            <a:pPr defTabSz="948148" fontAlgn="t">
              <a:defRPr/>
            </a:pPr>
            <a:endParaRPr lang="ja-JP"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51806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こちらは、「探究の過程と各教科の学習過程の対応」です。各教科の学習指導要領解説を参考にまとめられています。上</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段</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が</a:t>
            </a:r>
            <a:r>
              <a:rPr kumimoji="1" lang="ja-JP" altLang="en-US" dirty="0" smtClean="0"/>
              <a:t>各教科の学習過程で、下段が取り入れた場面の例です。</a:t>
            </a:r>
            <a:endParaRPr kumimoji="1" lang="en-US" altLang="ja-JP" dirty="0" smtClean="0"/>
          </a:p>
          <a:p>
            <a:r>
              <a:rPr kumimoji="1" lang="ja-JP" altLang="en-US" dirty="0" smtClean="0"/>
              <a:t>お手元のＡ３用紙「探究の過程と各教科の学習過程の対応」で確認できます。単元デザインシートを作成する際に参考にしてください。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474074">
              <a:defRPr/>
            </a:pPr>
            <a:fld id="{29924FE6-996D-4B1F-A67C-9F2EB1DD18DE}" type="slidenum">
              <a:rPr kumimoji="1" lang="ja-JP" altLang="en-US">
                <a:solidFill>
                  <a:prstClr val="black"/>
                </a:solidFill>
                <a:latin typeface="游ゴシック" panose="020F0502020204030204"/>
                <a:ea typeface="游ゴシック" panose="020B0400000000000000" pitchFamily="50" charset="-128"/>
              </a:rPr>
              <a:pPr defTabSz="474074">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9240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それでは実際に授業づくりに取り組んでみましょう。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29</a:t>
            </a:fld>
            <a:endParaRPr kumimoji="1" lang="ja-JP" altLang="en-US"/>
          </a:p>
        </p:txBody>
      </p:sp>
    </p:spTree>
    <p:extLst>
      <p:ext uri="{BB962C8B-B14F-4D97-AF65-F5344CB8AC3E}">
        <p14:creationId xmlns:p14="http://schemas.microsoft.com/office/powerpoint/2010/main" val="238323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本日はこのような流れで進めていきます。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a:t>
            </a:fld>
            <a:endParaRPr kumimoji="1" lang="ja-JP" altLang="en-US"/>
          </a:p>
        </p:txBody>
      </p:sp>
    </p:spTree>
    <p:extLst>
      <p:ext uri="{BB962C8B-B14F-4D97-AF65-F5344CB8AC3E}">
        <p14:creationId xmlns:p14="http://schemas.microsoft.com/office/powerpoint/2010/main" val="12533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lang="ja-JP" altLang="en-US" dirty="0"/>
              <a:t>単元計画を確認しながら、単元デザインシートを作成してみてください。まず、個人で取り組んでいただきますが、</a:t>
            </a:r>
            <a:r>
              <a:rPr kumimoji="1" lang="ja-JP" altLang="en-US" dirty="0"/>
              <a:t>近くの先生と相談しながら進めても構いません。そして○分後を目安に、グループ内で考えを共有していただきます。その後、各グループの代表の方に発表していただきたいと考えています。もし、早く終わった先生がいらっしゃれば、他の単元でもデザインシートを作成してみてください。それでは始めてください。</a:t>
            </a:r>
            <a:endParaRPr kumimoji="1" lang="en-US" altLang="ja-JP" dirty="0"/>
          </a:p>
          <a:p>
            <a:pPr defTabSz="948148">
              <a:defRPr/>
            </a:pPr>
            <a:r>
              <a:rPr kumimoji="1" lang="ja-JP" altLang="en-US" dirty="0"/>
              <a:t>（記入後）それでは、近くの</a:t>
            </a:r>
            <a:r>
              <a:rPr kumimoji="1" lang="ja-JP" altLang="en-US"/>
              <a:t>先生方でペアになっていただき、</a:t>
            </a:r>
            <a:r>
              <a:rPr kumimoji="1" lang="ja-JP" altLang="en-US" dirty="0"/>
              <a:t>探究の過程を取り入れるアイディアを話してみてください。</a:t>
            </a:r>
            <a:endParaRPr kumimoji="1" lang="en-US" altLang="ja-JP" dirty="0"/>
          </a:p>
          <a:p>
            <a:r>
              <a:rPr kumimoji="1" lang="ja-JP" altLang="en-US" dirty="0"/>
              <a:t>（その後）それでは、何人かに全体でお話いただきたいと思います。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30</a:t>
            </a:fld>
            <a:endParaRPr kumimoji="1" lang="ja-JP" altLang="en-US"/>
          </a:p>
        </p:txBody>
      </p:sp>
    </p:spTree>
    <p:extLst>
      <p:ext uri="{BB962C8B-B14F-4D97-AF65-F5344CB8AC3E}">
        <p14:creationId xmlns:p14="http://schemas.microsoft.com/office/powerpoint/2010/main" val="162435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31</a:t>
            </a:fld>
            <a:endParaRPr kumimoji="1" lang="ja-JP" altLang="en-US"/>
          </a:p>
        </p:txBody>
      </p:sp>
    </p:spTree>
    <p:extLst>
      <p:ext uri="{BB962C8B-B14F-4D97-AF65-F5344CB8AC3E}">
        <p14:creationId xmlns:p14="http://schemas.microsoft.com/office/powerpoint/2010/main" val="53902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的な学習を行うことは、これまでの授業のやり方を一新するものではありません。日々先生方が行っている授業には、既に「探究の過程」に当てはまる学習過程があります。その「探究の過程」を意識して授業を展開することが大切です</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32</a:t>
            </a:fld>
            <a:endParaRPr kumimoji="1" lang="ja-JP" altLang="en-US"/>
          </a:p>
        </p:txBody>
      </p:sp>
    </p:spTree>
    <p:extLst>
      <p:ext uri="{BB962C8B-B14F-4D97-AF65-F5344CB8AC3E}">
        <p14:creationId xmlns:p14="http://schemas.microsoft.com/office/powerpoint/2010/main" val="77525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探究の過程を取り入れた各教科での授業づくりをすることで、</a:t>
            </a:r>
            <a:endParaRPr kumimoji="1" lang="en-US" altLang="ja-JP" dirty="0"/>
          </a:p>
          <a:p>
            <a:pPr defTabSz="947864">
              <a:defRPr/>
            </a:pPr>
            <a:r>
              <a:rPr kumimoji="1" lang="ja-JP" altLang="en-US" dirty="0"/>
              <a:t>「児童生徒に対して、一貫した問題解決の過程を伝えることができること」、</a:t>
            </a:r>
          </a:p>
          <a:p>
            <a:pPr defTabSz="947864">
              <a:defRPr/>
            </a:pPr>
            <a:r>
              <a:rPr kumimoji="1" lang="ja-JP" altLang="en-US" dirty="0"/>
              <a:t>「教員同士が教科や学年を越えて授業づくりの視点やアイディアを共有できること」、</a:t>
            </a:r>
          </a:p>
          <a:p>
            <a:pPr defTabSz="947864">
              <a:defRPr/>
            </a:pPr>
            <a:r>
              <a:rPr kumimoji="1" lang="ja-JP" altLang="en-US" dirty="0"/>
              <a:t>「探究的な学習を確認するきっかけになること」</a:t>
            </a:r>
            <a:endParaRPr kumimoji="1" lang="en-US" altLang="ja-JP" dirty="0"/>
          </a:p>
          <a:p>
            <a:pPr defTabSz="947864">
              <a:defRPr/>
            </a:pPr>
            <a:r>
              <a:rPr kumimoji="1" lang="ja-JP" altLang="en-US" dirty="0"/>
              <a:t>が期待されます。</a:t>
            </a:r>
            <a:endParaRPr kumimoji="1" lang="en-US" altLang="ja-JP" dirty="0"/>
          </a:p>
          <a:p>
            <a:pPr defTabSz="947864">
              <a:defRPr/>
            </a:pPr>
            <a:r>
              <a:rPr kumimoji="1" lang="ja-JP" altLang="en-US" dirty="0"/>
              <a:t>「全てを新しくする」という意識ではなく、これまで取り組んできたことを、探究の過程の視点で整理して、捉え直して授業づくりをしてみましょう。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33</a:t>
            </a:fld>
            <a:endParaRPr kumimoji="1" lang="ja-JP" altLang="en-US"/>
          </a:p>
        </p:txBody>
      </p:sp>
    </p:spTree>
    <p:extLst>
      <p:ext uri="{BB962C8B-B14F-4D97-AF65-F5344CB8AC3E}">
        <p14:creationId xmlns:p14="http://schemas.microsoft.com/office/powerpoint/2010/main" val="2648876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研修会のねらいはこの２つでした。この研修会が探究的な学習の視点からの授業改善の参考となれば幸いです。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34</a:t>
            </a:fld>
            <a:endParaRPr kumimoji="1" lang="ja-JP" altLang="en-US"/>
          </a:p>
        </p:txBody>
      </p:sp>
    </p:spTree>
    <p:extLst>
      <p:ext uri="{BB962C8B-B14F-4D97-AF65-F5344CB8AC3E}">
        <p14:creationId xmlns:p14="http://schemas.microsoft.com/office/powerpoint/2010/main" val="2610264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こちらは、令和５年度長期研修　探究的な学習研究グループの研究成果物、探究的な学習サポートパック「きょうから探究」のホームページのトップページです。一部を紹介します。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35</a:t>
            </a:fld>
            <a:endParaRPr kumimoji="1" lang="ja-JP" altLang="en-US"/>
          </a:p>
        </p:txBody>
      </p:sp>
    </p:spTree>
    <p:extLst>
      <p:ext uri="{BB962C8B-B14F-4D97-AF65-F5344CB8AC3E}">
        <p14:creationId xmlns:p14="http://schemas.microsoft.com/office/powerpoint/2010/main" val="3053215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「つかむ」の「各教科における探究の過程」では、「①～④の探究の過程の捉え」と、それぞれの過程を取り入れるポイントとして具体例を３つずつを、図で確認することができます。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36</a:t>
            </a:fld>
            <a:endParaRPr kumimoji="1" lang="ja-JP" altLang="en-US"/>
          </a:p>
        </p:txBody>
      </p:sp>
    </p:spTree>
    <p:extLst>
      <p:ext uri="{BB962C8B-B14F-4D97-AF65-F5344CB8AC3E}">
        <p14:creationId xmlns:p14="http://schemas.microsoft.com/office/powerpoint/2010/main" val="2033978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「探究の過程と各教科の学習過程の対応」では、授業に探究の過程を取り入れる際の参考となるような学習過程の例を、教科ごとの表にまとめています。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37</a:t>
            </a:fld>
            <a:endParaRPr kumimoji="1" lang="ja-JP" altLang="en-US"/>
          </a:p>
        </p:txBody>
      </p:sp>
    </p:spTree>
    <p:extLst>
      <p:ext uri="{BB962C8B-B14F-4D97-AF65-F5344CB8AC3E}">
        <p14:creationId xmlns:p14="http://schemas.microsoft.com/office/powerpoint/2010/main" val="2768799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「みがく」の「単元計画と学習指導案」では、探究の過程を取り入れた具体例を示しています。総合的な学習の時間が始まる学年に合わせて、小学校３年生から中学校３年生までを対象としています。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38</a:t>
            </a:fld>
            <a:endParaRPr kumimoji="1" lang="ja-JP" altLang="en-US"/>
          </a:p>
        </p:txBody>
      </p:sp>
    </p:spTree>
    <p:extLst>
      <p:ext uri="{BB962C8B-B14F-4D97-AF65-F5344CB8AC3E}">
        <p14:creationId xmlns:p14="http://schemas.microsoft.com/office/powerpoint/2010/main" val="2336518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ＢＥＦＯＲＥ→ＡＦＴＥＲ」では、探究の過程を取り入れる際のポイントや工夫、取り入れる前と後の指導過程を示しています。これまでの取組を生かせることや、少しの工夫をすることで探究の過程を取り入れた授業づくりができることが伝わるように作成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39</a:t>
            </a:fld>
            <a:endParaRPr kumimoji="1" lang="ja-JP" altLang="en-US"/>
          </a:p>
        </p:txBody>
      </p:sp>
    </p:spTree>
    <p:extLst>
      <p:ext uri="{BB962C8B-B14F-4D97-AF65-F5344CB8AC3E}">
        <p14:creationId xmlns:p14="http://schemas.microsoft.com/office/powerpoint/2010/main" val="396514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まず、探究的な学習についてです。</a:t>
            </a:r>
          </a:p>
          <a:p>
            <a:pPr defTabSz="947864">
              <a:defRPr/>
            </a:pP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a:t>
            </a:fld>
            <a:endParaRPr kumimoji="1" lang="ja-JP" altLang="en-US"/>
          </a:p>
        </p:txBody>
      </p:sp>
    </p:spTree>
    <p:extLst>
      <p:ext uri="{BB962C8B-B14F-4D97-AF65-F5344CB8AC3E}">
        <p14:creationId xmlns:p14="http://schemas.microsoft.com/office/powerpoint/2010/main" val="293561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はしる」の「授業実践」では、探究的な学習研究グループ研修員が所属校において実践した授業を紹介します。探究の過程を取り入れた授業の具体的なイメージにつながるよう、単元計画や学習指導案、ワークシート、授業の様子などを示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40</a:t>
            </a:fld>
            <a:endParaRPr kumimoji="1" lang="ja-JP" altLang="en-US"/>
          </a:p>
        </p:txBody>
      </p:sp>
    </p:spTree>
    <p:extLst>
      <p:ext uri="{BB962C8B-B14F-4D97-AF65-F5344CB8AC3E}">
        <p14:creationId xmlns:p14="http://schemas.microsoft.com/office/powerpoint/2010/main" val="29342474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「教員研修会」では、実践した研修会の内容や進め方を紹介しています。スライドや単元デザインシート、研修会の様子などが確認できます。ぜひご覧ください。</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41</a:t>
            </a:fld>
            <a:endParaRPr kumimoji="1" lang="ja-JP" altLang="en-US"/>
          </a:p>
        </p:txBody>
      </p:sp>
    </p:spTree>
    <p:extLst>
      <p:ext uri="{BB962C8B-B14F-4D97-AF65-F5344CB8AC3E}">
        <p14:creationId xmlns:p14="http://schemas.microsoft.com/office/powerpoint/2010/main" val="2000627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総合的な学習の時間に関しては、令和４年度長期研修の研究成果物を参考にご覧ください。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42</a:t>
            </a:fld>
            <a:endParaRPr kumimoji="1" lang="ja-JP" altLang="en-US"/>
          </a:p>
        </p:txBody>
      </p:sp>
    </p:spTree>
    <p:extLst>
      <p:ext uri="{BB962C8B-B14F-4D97-AF65-F5344CB8AC3E}">
        <p14:creationId xmlns:p14="http://schemas.microsoft.com/office/powerpoint/2010/main" val="20565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こちらは、研修会の中で活用した資料のリンク集です。</a:t>
            </a:r>
            <a:endParaRPr kumimoji="1" lang="en-US" altLang="ja-JP" dirty="0" smtClean="0"/>
          </a:p>
          <a:p>
            <a:pPr defTabSz="947864">
              <a:defRPr/>
            </a:pPr>
            <a:r>
              <a:rPr kumimoji="1" lang="ja-JP" altLang="en-US" dirty="0" smtClean="0"/>
              <a:t>以上で、本日の研修会を終わります。お忙しい中、ご参加いただき、ありがとうございました。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43</a:t>
            </a:fld>
            <a:endParaRPr kumimoji="1" lang="ja-JP" altLang="en-US"/>
          </a:p>
        </p:txBody>
      </p:sp>
    </p:spTree>
    <p:extLst>
      <p:ext uri="{BB962C8B-B14F-4D97-AF65-F5344CB8AC3E}">
        <p14:creationId xmlns:p14="http://schemas.microsoft.com/office/powerpoint/2010/main" val="4070504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なぜ、総合的な学習の時間で述べられてきた探究的な学習を、</a:t>
            </a:r>
            <a:r>
              <a:rPr kumimoji="1" lang="ja-JP" altLang="en-US" u="none" dirty="0"/>
              <a:t>教科で行うのでしょうか</a:t>
            </a:r>
            <a:r>
              <a:rPr kumimoji="1" lang="ja-JP" altLang="en-US" dirty="0"/>
              <a:t>。</a:t>
            </a:r>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5</a:t>
            </a:fld>
            <a:endParaRPr kumimoji="1" lang="ja-JP" altLang="en-US"/>
          </a:p>
        </p:txBody>
      </p:sp>
    </p:spTree>
    <p:extLst>
      <p:ext uri="{BB962C8B-B14F-4D97-AF65-F5344CB8AC3E}">
        <p14:creationId xmlns:p14="http://schemas.microsoft.com/office/powerpoint/2010/main" val="267617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平成</a:t>
            </a:r>
            <a:r>
              <a:rPr kumimoji="1" lang="en-US" altLang="ja-JP" dirty="0"/>
              <a:t>29</a:t>
            </a:r>
            <a:r>
              <a:rPr kumimoji="1" lang="ja-JP" altLang="en-US" dirty="0"/>
              <a:t>・</a:t>
            </a:r>
            <a:r>
              <a:rPr kumimoji="1" lang="en-US" altLang="ja-JP" dirty="0"/>
              <a:t>30</a:t>
            </a:r>
            <a:r>
              <a:rPr kumimoji="1" lang="ja-JP" altLang="en-US" dirty="0"/>
              <a:t>・</a:t>
            </a:r>
            <a:r>
              <a:rPr kumimoji="1" lang="en-US" altLang="ja-JP" dirty="0"/>
              <a:t>31</a:t>
            </a:r>
            <a:r>
              <a:rPr kumimoji="1" lang="ja-JP" altLang="en-US" dirty="0"/>
              <a:t>年改訂の学習指導要領では、「主体的・対話的で深い学び」の実現に向けた授業改善が求められています。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6</a:t>
            </a:fld>
            <a:endParaRPr kumimoji="1" lang="ja-JP" altLang="en-US"/>
          </a:p>
        </p:txBody>
      </p:sp>
    </p:spTree>
    <p:extLst>
      <p:ext uri="{BB962C8B-B14F-4D97-AF65-F5344CB8AC3E}">
        <p14:creationId xmlns:p14="http://schemas.microsoft.com/office/powerpoint/2010/main" val="314751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24163" y="396875"/>
            <a:ext cx="4310062" cy="2425700"/>
          </a:xfrm>
        </p:spPr>
      </p:sp>
      <p:sp>
        <p:nvSpPr>
          <p:cNvPr id="187" name="Google Shape;187;p2:notes"/>
          <p:cNvSpPr txBox="1">
            <a:spLocks noGrp="1"/>
          </p:cNvSpPr>
          <p:nvPr>
            <p:ph type="body" idx="1"/>
          </p:nvPr>
        </p:nvSpPr>
        <p:spPr>
          <a:xfrm>
            <a:off x="544193" y="3363431"/>
            <a:ext cx="8869344" cy="1885564"/>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そして、「学習指導要領の趣旨の実現に向けた個別最適な学びと協働的な学びの一体的な充実に関する参考資料」では、個別最適な学びと協働的な学びの一体的な充実が主体的・対話的で深い学びの視点からの授業改善につながることや、「個別最適な学び・協働的な学び」と「探究的な学習」の関係について示さ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7</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20474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ず、個別最適な学びについて、探究において課題の設定、情報の収集、整理・分析、まとめ・表現を行う等、教師が子供一人一人に応じた学習活動や学習課題に取り組む機会を提供することで、子供自身が学習が最適となるよう調整する「学習の個性化」が必要であることが述べられています。</a:t>
            </a: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8</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02651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た、探究的な学習や体験活動などを通じ、多様な他者と協働しながら、あらゆる他者を価値のある存在として尊重し、様々な社会的な変化を乗り越え、持続可能な社会の創り手となることができるよう、必要な資質・能力を育成する「協働的な学び」を充実することも重要であると述べら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9</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1298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04564F-CA0A-434F-9777-AFDCECF0DA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a:xfrm>
            <a:off x="-101420" y="6539175"/>
            <a:ext cx="555171" cy="365125"/>
          </a:xfrm>
        </p:spPr>
        <p:txBody>
          <a:bodyPr/>
          <a:lstStyle/>
          <a:p>
            <a:fld id="{F089EEB1-C3F1-4603-9C0A-BE17052604F2}" type="slidenum">
              <a:rPr kumimoji="1" lang="ja-JP" altLang="en-US" smtClean="0"/>
              <a:pPr/>
              <a:t>‹#›</a:t>
            </a:fld>
            <a:endParaRPr kumimoji="1" lang="ja-JP" altLang="en-US"/>
          </a:p>
        </p:txBody>
      </p:sp>
    </p:spTree>
    <p:extLst>
      <p:ext uri="{BB962C8B-B14F-4D97-AF65-F5344CB8AC3E}">
        <p14:creationId xmlns:p14="http://schemas.microsoft.com/office/powerpoint/2010/main" val="413241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A4ED8C-F691-4559-8493-91D3C9178F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6481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9EC2E7-C71E-45B3-B037-80582F7A220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51542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991A5D-649D-4F2B-B81A-9D9F4FB36C15}"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a:t>令和５年度　専門研究　探究的な学習研究グループ</a:t>
            </a:r>
          </a:p>
        </p:txBody>
      </p:sp>
      <p:sp>
        <p:nvSpPr>
          <p:cNvPr id="6" name="スライド番号プレースホルダー 5"/>
          <p:cNvSpPr>
            <a:spLocks noGrp="1"/>
          </p:cNvSpPr>
          <p:nvPr>
            <p:ph type="sldNum" sz="quarter" idx="12"/>
          </p:nvPr>
        </p:nvSpPr>
        <p:spPr/>
        <p:txBody>
          <a:bodyPr/>
          <a:lstStyle>
            <a:lvl1pPr>
              <a:defRPr sz="1600" b="1">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dirty="0"/>
          </a:p>
        </p:txBody>
      </p:sp>
    </p:spTree>
    <p:extLst>
      <p:ext uri="{BB962C8B-B14F-4D97-AF65-F5344CB8AC3E}">
        <p14:creationId xmlns:p14="http://schemas.microsoft.com/office/powerpoint/2010/main" val="6257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7C482D-4BC1-4BA8-A7B7-176C4FC062A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2775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48DFA4-4FB5-43B7-8789-EBD3B5A8D66D}"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41441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BF4CDF-AEDF-4DD3-9652-ABEF13E93009}" type="datetime1">
              <a:rPr kumimoji="1" lang="ja-JP" altLang="en-US" smtClean="0"/>
              <a:t>2024/3/4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令和５年度　専門研究　探究的な学習研究グループ</a:t>
            </a:r>
          </a:p>
        </p:txBody>
      </p:sp>
      <p:sp>
        <p:nvSpPr>
          <p:cNvPr id="9" name="スライド番号プレースホルダー 8"/>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9251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67CA88-22E3-4E28-8D69-A959FBFE9A34}" type="datetime1">
              <a:rPr kumimoji="1" lang="ja-JP" altLang="en-US" smtClean="0"/>
              <a:t>2024/3/4</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29180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7ABA03-3C07-4562-B8EE-EAD5ABD0835B}" type="datetime1">
              <a:rPr kumimoji="1" lang="ja-JP" altLang="en-US" smtClean="0"/>
              <a:t>2024/3/4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4" name="スライド番号プレースホルダー 3"/>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4735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B38645-0EE3-4CC3-AD0F-CBEF771202CB}"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6414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B7647D-56EF-4628-917E-2796DB2B0E16}"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370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2C1AB-A76A-4177-B3E8-0700F14B9489}" type="datetime1">
              <a:rPr kumimoji="1" lang="ja-JP" altLang="en-US" smtClean="0"/>
              <a:t>2024/3/4</a:t>
            </a:fld>
            <a:endParaRPr kumimoji="1" lang="ja-JP" altLang="en-US"/>
          </a:p>
        </p:txBody>
      </p:sp>
      <p:sp>
        <p:nvSpPr>
          <p:cNvPr id="5" name="フッター プレースホルダー 4"/>
          <p:cNvSpPr>
            <a:spLocks noGrp="1"/>
          </p:cNvSpPr>
          <p:nvPr>
            <p:ph type="ftr" sz="quarter" idx="3"/>
          </p:nvPr>
        </p:nvSpPr>
        <p:spPr>
          <a:xfrm>
            <a:off x="8314763" y="6573930"/>
            <a:ext cx="4114800" cy="365125"/>
          </a:xfrm>
          <a:prstGeom prst="rect">
            <a:avLst/>
          </a:prstGeom>
        </p:spPr>
        <p:txBody>
          <a:bodyPr vert="horz" lIns="91440" tIns="45720" rIns="91440" bIns="45720" rtlCol="0" anchor="ctr"/>
          <a:lstStyle>
            <a:lvl1pPr algn="ctr">
              <a:defRPr sz="1200">
                <a:solidFill>
                  <a:schemeClr val="tx1"/>
                </a:solidFill>
                <a:latin typeface="UD デジタル 教科書体 N-B" panose="02020700000000000000" pitchFamily="17" charset="-128"/>
                <a:ea typeface="UD デジタル 教科書体 N-B" panose="02020700000000000000" pitchFamily="17" charset="-128"/>
              </a:defRPr>
            </a:lvl1pPr>
          </a:lstStyle>
          <a:p>
            <a:r>
              <a:rPr lang="ja-JP" altLang="en-US"/>
              <a:t>令和５年度　専門研究　探究的な学習研究グループ</a:t>
            </a:r>
            <a:endParaRPr lang="ja-JP" altLang="en-US" dirty="0"/>
          </a:p>
        </p:txBody>
      </p:sp>
      <p:sp>
        <p:nvSpPr>
          <p:cNvPr id="6" name="スライド番号プレースホルダー 5"/>
          <p:cNvSpPr>
            <a:spLocks noGrp="1"/>
          </p:cNvSpPr>
          <p:nvPr>
            <p:ph type="sldNum" sz="quarter" idx="4"/>
          </p:nvPr>
        </p:nvSpPr>
        <p:spPr>
          <a:xfrm>
            <a:off x="-43545" y="6492875"/>
            <a:ext cx="555171" cy="365125"/>
          </a:xfrm>
          <a:prstGeom prst="rect">
            <a:avLst/>
          </a:prstGeom>
        </p:spPr>
        <p:txBody>
          <a:bodyPr vert="horz" lIns="91440" tIns="45720" rIns="91440" bIns="45720" rtlCol="0" anchor="ctr"/>
          <a:lstStyle>
            <a:lvl1pPr algn="r">
              <a:defRPr sz="1600" b="1">
                <a:solidFill>
                  <a:schemeClr val="tx1"/>
                </a:solidFill>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a:p>
        </p:txBody>
      </p:sp>
    </p:spTree>
    <p:extLst>
      <p:ext uri="{BB962C8B-B14F-4D97-AF65-F5344CB8AC3E}">
        <p14:creationId xmlns:p14="http://schemas.microsoft.com/office/powerpoint/2010/main" val="46387078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1.png"/><Relationship Id="rId12" Type="http://schemas.microsoft.com/office/2007/relationships/hdphoto" Target="../media/hdphoto3.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5.png"/><Relationship Id="rId10" Type="http://schemas.microsoft.com/office/2007/relationships/hdphoto" Target="../media/hdphoto2.wdp"/><Relationship Id="rId4" Type="http://schemas.openxmlformats.org/officeDocument/2006/relationships/image" Target="../media/image44.png"/><Relationship Id="rId9" Type="http://schemas.openxmlformats.org/officeDocument/2006/relationships/image" Target="../media/image53.png"/><Relationship Id="rId1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5503" y="324420"/>
            <a:ext cx="10419873" cy="1994809"/>
          </a:xfrm>
        </p:spPr>
        <p:txBody>
          <a:bodyPr>
            <a:normAutofit/>
          </a:bodyPr>
          <a:lstStyle/>
          <a:p>
            <a:pPr algn="r">
              <a:lnSpc>
                <a:spcPct val="100000"/>
              </a:lnSpc>
            </a:pPr>
            <a:r>
              <a:rPr kumimoji="1" lang="ja-JP" altLang="en-US" dirty="0">
                <a:latin typeface="UD デジタル 教科書体 N-B" panose="02020700000000000000" pitchFamily="17" charset="-128"/>
                <a:ea typeface="UD デジタル 教科書体 N-B" panose="02020700000000000000" pitchFamily="17" charset="-128"/>
              </a:rPr>
              <a:t>各教科における探究的な学習</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教員研修会</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737" y="1659171"/>
            <a:ext cx="3255807" cy="427534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387108" y="902749"/>
            <a:ext cx="2403908" cy="3156679"/>
          </a:xfrm>
          <a:prstGeom prst="rect">
            <a:avLst/>
          </a:prstGeom>
        </p:spPr>
      </p:pic>
      <p:sp>
        <p:nvSpPr>
          <p:cNvPr id="10" name="サブタイトル 2"/>
          <p:cNvSpPr txBox="1">
            <a:spLocks/>
          </p:cNvSpPr>
          <p:nvPr/>
        </p:nvSpPr>
        <p:spPr>
          <a:xfrm>
            <a:off x="3416481" y="5934516"/>
            <a:ext cx="8656320"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3600" dirty="0"/>
              <a:t>○月</a:t>
            </a:r>
            <a:r>
              <a:rPr lang="en-US" altLang="ja-JP" sz="3600" dirty="0"/>
              <a:t>×</a:t>
            </a:r>
            <a:r>
              <a:rPr lang="ja-JP" altLang="en-US" sz="3600" dirty="0"/>
              <a:t>日</a:t>
            </a:r>
            <a:r>
              <a:rPr lang="en-US" altLang="ja-JP" sz="3600" dirty="0"/>
              <a:t>(</a:t>
            </a:r>
            <a:r>
              <a:rPr lang="ja-JP" altLang="en-US" sz="3600" dirty="0"/>
              <a:t>△</a:t>
            </a:r>
            <a:r>
              <a:rPr lang="en-US" altLang="ja-JP" sz="3600" dirty="0"/>
              <a:t>)</a:t>
            </a:r>
            <a:r>
              <a:rPr lang="ja-JP" altLang="en-US" sz="3600" dirty="0"/>
              <a:t>　□□立□</a:t>
            </a:r>
            <a:r>
              <a:rPr lang="ja-JP" altLang="en-US" sz="3600"/>
              <a:t>□</a:t>
            </a:r>
            <a:r>
              <a:rPr lang="ja-JP" altLang="en-US" sz="3600" smtClean="0"/>
              <a:t>□中学校</a:t>
            </a:r>
            <a:endParaRPr lang="ja-JP" altLang="en-US" sz="3600" dirty="0"/>
          </a:p>
        </p:txBody>
      </p:sp>
      <p:sp>
        <p:nvSpPr>
          <p:cNvPr id="7" name="サブタイトル 2"/>
          <p:cNvSpPr txBox="1">
            <a:spLocks/>
          </p:cNvSpPr>
          <p:nvPr/>
        </p:nvSpPr>
        <p:spPr>
          <a:xfrm>
            <a:off x="3387108" y="3568978"/>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タンタン</a:t>
            </a:r>
          </a:p>
        </p:txBody>
      </p:sp>
      <p:sp>
        <p:nvSpPr>
          <p:cNvPr id="8" name="サブタイトル 2"/>
          <p:cNvSpPr txBox="1">
            <a:spLocks/>
          </p:cNvSpPr>
          <p:nvPr/>
        </p:nvSpPr>
        <p:spPr>
          <a:xfrm>
            <a:off x="6553575" y="5309177"/>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キュウキュウ</a:t>
            </a:r>
          </a:p>
        </p:txBody>
      </p:sp>
    </p:spTree>
    <p:extLst>
      <p:ext uri="{BB962C8B-B14F-4D97-AF65-F5344CB8AC3E}">
        <p14:creationId xmlns:p14="http://schemas.microsoft.com/office/powerpoint/2010/main" val="29224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1"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9" name="グループ化 8"/>
          <p:cNvGrpSpPr/>
          <p:nvPr/>
        </p:nvGrpSpPr>
        <p:grpSpPr>
          <a:xfrm>
            <a:off x="677334" y="770635"/>
            <a:ext cx="2735240" cy="590788"/>
            <a:chOff x="677334" y="770635"/>
            <a:chExt cx="2735240" cy="590788"/>
          </a:xfrm>
        </p:grpSpPr>
        <p:sp>
          <p:nvSpPr>
            <p:cNvPr id="11"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2" name="正方形/長方形 11"/>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10</a:t>
            </a:fld>
            <a:endParaRPr lang="ja-JP" altLang="en-US" dirty="0"/>
          </a:p>
        </p:txBody>
      </p:sp>
    </p:spTree>
    <p:extLst>
      <p:ext uri="{BB962C8B-B14F-4D97-AF65-F5344CB8AC3E}">
        <p14:creationId xmlns:p14="http://schemas.microsoft.com/office/powerpoint/2010/main" val="16964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9"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11"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13" name="グループ化 12"/>
          <p:cNvGrpSpPr/>
          <p:nvPr/>
        </p:nvGrpSpPr>
        <p:grpSpPr>
          <a:xfrm>
            <a:off x="677334" y="770635"/>
            <a:ext cx="2735240" cy="590788"/>
            <a:chOff x="677334" y="770635"/>
            <a:chExt cx="2735240" cy="590788"/>
          </a:xfrm>
        </p:grpSpPr>
        <p:sp>
          <p:nvSpPr>
            <p:cNvPr id="14"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5" name="正方形/長方形 1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11</a:t>
            </a:fld>
            <a:endParaRPr lang="ja-JP" altLang="en-US" dirty="0"/>
          </a:p>
        </p:txBody>
      </p:sp>
    </p:spTree>
    <p:extLst>
      <p:ext uri="{BB962C8B-B14F-4D97-AF65-F5344CB8AC3E}">
        <p14:creationId xmlns:p14="http://schemas.microsoft.com/office/powerpoint/2010/main" val="393787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9" name="テキスト ボックス 8"/>
          <p:cNvSpPr txBox="1"/>
          <p:nvPr/>
        </p:nvSpPr>
        <p:spPr>
          <a:xfrm>
            <a:off x="802927" y="3202520"/>
            <a:ext cx="4489704" cy="2862322"/>
          </a:xfrm>
          <a:prstGeom prst="rect">
            <a:avLst/>
          </a:prstGeom>
          <a:noFill/>
        </p:spPr>
        <p:txBody>
          <a:bodyPr wrap="square" rtlCol="0">
            <a:sp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＜探究の過程＞</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①　課題の設定</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②　情報の収集</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③　整理・分析</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④　まとめ・表現</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 name="角丸四角形 2"/>
          <p:cNvSpPr/>
          <p:nvPr/>
        </p:nvSpPr>
        <p:spPr>
          <a:xfrm>
            <a:off x="533370" y="3090226"/>
            <a:ext cx="4313083" cy="2974616"/>
          </a:xfrm>
          <a:prstGeom prst="roundRect">
            <a:avLst>
              <a:gd name="adj" fmla="val 8044"/>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043559" y="5474969"/>
            <a:ext cx="2019418" cy="979171"/>
          </a:xfrm>
          <a:prstGeom prst="roundRect">
            <a:avLst>
              <a:gd name="adj" fmla="val 870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14"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6" name="グループ化 5"/>
          <p:cNvGrpSpPr/>
          <p:nvPr/>
        </p:nvGrpSpPr>
        <p:grpSpPr>
          <a:xfrm>
            <a:off x="677334" y="770635"/>
            <a:ext cx="2735240" cy="590788"/>
            <a:chOff x="677334" y="770635"/>
            <a:chExt cx="2735240" cy="590788"/>
          </a:xfrm>
        </p:grpSpPr>
        <p:sp>
          <p:nvSpPr>
            <p:cNvPr id="15"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5" name="正方形/長方形 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12</a:t>
            </a:fld>
            <a:endParaRPr lang="ja-JP" altLang="en-US" dirty="0"/>
          </a:p>
        </p:txBody>
      </p:sp>
    </p:spTree>
    <p:extLst>
      <p:ext uri="{BB962C8B-B14F-4D97-AF65-F5344CB8AC3E}">
        <p14:creationId xmlns:p14="http://schemas.microsoft.com/office/powerpoint/2010/main" val="316187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p:cNvSpPr txBox="1"/>
          <p:nvPr/>
        </p:nvSpPr>
        <p:spPr>
          <a:xfrm>
            <a:off x="6894648" y="1196222"/>
            <a:ext cx="4381115"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p:cNvSpPr txBox="1"/>
          <p:nvPr/>
        </p:nvSpPr>
        <p:spPr>
          <a:xfrm>
            <a:off x="1268407" y="4965856"/>
            <a:ext cx="4314000"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p:txBody>
      </p:sp>
      <p:sp>
        <p:nvSpPr>
          <p:cNvPr id="14" name="タイトル 1"/>
          <p:cNvSpPr txBox="1">
            <a:spLocks/>
          </p:cNvSpPr>
          <p:nvPr/>
        </p:nvSpPr>
        <p:spPr>
          <a:xfrm>
            <a:off x="2626241" y="4497141"/>
            <a:ext cx="3196813" cy="36271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effectLst>
                  <a:glow rad="127000">
                    <a:schemeClr val="bg1"/>
                  </a:glow>
                </a:effectLst>
              </a:rPr>
              <a:t>タンキュウシタイ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13</a:t>
            </a:fld>
            <a:endParaRPr lang="ja-JP" altLang="en-US" dirty="0"/>
          </a:p>
        </p:txBody>
      </p:sp>
      <p:sp>
        <p:nvSpPr>
          <p:cNvPr id="25" name="テキスト ボックス 24"/>
          <p:cNvSpPr txBox="1"/>
          <p:nvPr/>
        </p:nvSpPr>
        <p:spPr>
          <a:xfrm>
            <a:off x="6979183" y="4945817"/>
            <a:ext cx="4521429"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193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14</a:t>
            </a:fld>
            <a:endParaRPr lang="ja-JP" altLang="en-US" dirty="0"/>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0399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15</a:t>
            </a:fld>
            <a:endParaRPr lang="ja-JP" altLang="en-US" dirty="0"/>
          </a:p>
        </p:txBody>
      </p:sp>
      <p:sp>
        <p:nvSpPr>
          <p:cNvPr id="25" name="角丸四角形 24"/>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280019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16</a:t>
            </a:fld>
            <a:endParaRPr lang="ja-JP" altLang="en-US" dirty="0"/>
          </a:p>
        </p:txBody>
      </p:sp>
      <p:sp>
        <p:nvSpPr>
          <p:cNvPr id="27" name="角丸四角形 26"/>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9" name="テキスト ボックス 28"/>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6070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3" name="テキスト ボックス 22"/>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17</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5011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18</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テキスト ボックス 2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9" name="角丸四角形 28"/>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1" name="角丸四角形 30"/>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0493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45" name="図 4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47" name="図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48" name="テキスト ボックス 47"/>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49" name="テキスト ボックス 48"/>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51" name="テキスト ボックス 50"/>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52" name="テキスト ボックス 51"/>
          <p:cNvSpPr txBox="1"/>
          <p:nvPr/>
        </p:nvSpPr>
        <p:spPr>
          <a:xfrm>
            <a:off x="8530910" y="2877699"/>
            <a:ext cx="2814601" cy="1754326"/>
          </a:xfrm>
          <a:prstGeom prst="rect">
            <a:avLst/>
          </a:prstGeom>
          <a:solidFill>
            <a:srgbClr val="FFFFFF">
              <a:alpha val="80000"/>
            </a:srgbClr>
          </a:solid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19</a:t>
            </a:fld>
            <a:endParaRPr lang="ja-JP" altLang="en-US" dirty="0"/>
          </a:p>
        </p:txBody>
      </p:sp>
      <p:sp>
        <p:nvSpPr>
          <p:cNvPr id="18" name="テキスト ボックス 1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19" name="角丸四角形 18"/>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0" name="角丸四角形 19"/>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角丸四角形 21"/>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4932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5"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a:t>
            </a:fld>
            <a:endParaRPr lang="ja-JP" altLang="en-US" dirty="0"/>
          </a:p>
        </p:txBody>
      </p:sp>
    </p:spTree>
    <p:extLst>
      <p:ext uri="{BB962C8B-B14F-4D97-AF65-F5344CB8AC3E}">
        <p14:creationId xmlns:p14="http://schemas.microsoft.com/office/powerpoint/2010/main" val="296194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20</a:t>
            </a:fld>
            <a:endParaRPr kumimoji="1" lang="ja-JP" altLang="en-US"/>
          </a:p>
        </p:txBody>
      </p:sp>
    </p:spTree>
    <p:extLst>
      <p:ext uri="{BB962C8B-B14F-4D97-AF65-F5344CB8AC3E}">
        <p14:creationId xmlns:p14="http://schemas.microsoft.com/office/powerpoint/2010/main" val="226103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4907113" y="1785519"/>
            <a:ext cx="7004471" cy="4801209"/>
            <a:chOff x="4902033" y="1702460"/>
            <a:chExt cx="7004471" cy="4801209"/>
          </a:xfrm>
        </p:grpSpPr>
        <p:sp>
          <p:nvSpPr>
            <p:cNvPr id="17" name="正方形/長方形 16"/>
            <p:cNvSpPr/>
            <p:nvPr/>
          </p:nvSpPr>
          <p:spPr>
            <a:xfrm>
              <a:off x="9132756" y="2701916"/>
              <a:ext cx="428263" cy="35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8" name="正方形/長方形 17"/>
            <p:cNvSpPr/>
            <p:nvPr/>
          </p:nvSpPr>
          <p:spPr>
            <a:xfrm>
              <a:off x="7328433" y="2701916"/>
              <a:ext cx="428263" cy="354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9" name="正方形/長方形 18"/>
            <p:cNvSpPr/>
            <p:nvPr/>
          </p:nvSpPr>
          <p:spPr>
            <a:xfrm>
              <a:off x="5524110" y="2692431"/>
              <a:ext cx="428263" cy="3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0" name="正方形/長方形 19"/>
            <p:cNvSpPr/>
            <p:nvPr/>
          </p:nvSpPr>
          <p:spPr>
            <a:xfrm>
              <a:off x="10831830" y="2698746"/>
              <a:ext cx="526859" cy="35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1" name="正方形/長方形 20"/>
            <p:cNvSpPr/>
            <p:nvPr/>
          </p:nvSpPr>
          <p:spPr>
            <a:xfrm>
              <a:off x="10565384" y="1702460"/>
              <a:ext cx="554736" cy="41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2" name="正方形/長方形 21"/>
            <p:cNvSpPr/>
            <p:nvPr/>
          </p:nvSpPr>
          <p:spPr>
            <a:xfrm>
              <a:off x="7282688" y="1737185"/>
              <a:ext cx="3018789"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3" name="正方形/長方形 22"/>
            <p:cNvSpPr/>
            <p:nvPr/>
          </p:nvSpPr>
          <p:spPr>
            <a:xfrm>
              <a:off x="4902033" y="1702460"/>
              <a:ext cx="508168" cy="42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4" name="正方形/長方形 23"/>
            <p:cNvSpPr/>
            <p:nvPr/>
          </p:nvSpPr>
          <p:spPr>
            <a:xfrm>
              <a:off x="5980754" y="1731089"/>
              <a:ext cx="720274"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5" name="正方形/長方形 24"/>
            <p:cNvSpPr/>
            <p:nvPr/>
          </p:nvSpPr>
          <p:spPr>
            <a:xfrm>
              <a:off x="4972051" y="3486430"/>
              <a:ext cx="3074669" cy="923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7" name="正方形/長方形 26"/>
            <p:cNvSpPr/>
            <p:nvPr/>
          </p:nvSpPr>
          <p:spPr>
            <a:xfrm>
              <a:off x="8715374" y="3486430"/>
              <a:ext cx="3191130" cy="86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8" name="正方形/長方形 27"/>
            <p:cNvSpPr/>
            <p:nvPr/>
          </p:nvSpPr>
          <p:spPr>
            <a:xfrm>
              <a:off x="8770993" y="5548988"/>
              <a:ext cx="3074669" cy="902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2" name="正方形/長方形 31"/>
            <p:cNvSpPr/>
            <p:nvPr/>
          </p:nvSpPr>
          <p:spPr>
            <a:xfrm>
              <a:off x="4975099" y="5548988"/>
              <a:ext cx="3074669" cy="954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pic>
        <p:nvPicPr>
          <p:cNvPr id="6" name="図 5"/>
          <p:cNvPicPr>
            <a:picLocks noChangeAspect="1"/>
          </p:cNvPicPr>
          <p:nvPr/>
        </p:nvPicPr>
        <p:blipFill>
          <a:blip r:embed="rId3"/>
          <a:stretch>
            <a:fillRect/>
          </a:stretch>
        </p:blipFill>
        <p:spPr>
          <a:xfrm>
            <a:off x="4796292" y="897341"/>
            <a:ext cx="7301386" cy="5770068"/>
          </a:xfrm>
          <a:prstGeom prst="rect">
            <a:avLst/>
          </a:prstGeom>
        </p:spPr>
      </p:pic>
      <p:sp>
        <p:nvSpPr>
          <p:cNvPr id="5"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21</a:t>
            </a:fld>
            <a:endParaRPr lang="ja-JP" altLang="en-US" dirty="0"/>
          </a:p>
        </p:txBody>
      </p:sp>
    </p:spTree>
    <p:extLst>
      <p:ext uri="{BB962C8B-B14F-4D97-AF65-F5344CB8AC3E}">
        <p14:creationId xmlns:p14="http://schemas.microsoft.com/office/powerpoint/2010/main" val="145252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746906" y="827491"/>
            <a:ext cx="7387174" cy="5798534"/>
          </a:xfrm>
          <a:prstGeom prst="rect">
            <a:avLst/>
          </a:prstGeom>
        </p:spPr>
      </p:pic>
      <p:sp>
        <p:nvSpPr>
          <p:cNvPr id="24"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7"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22</a:t>
            </a:fld>
            <a:endParaRPr lang="ja-JP" altLang="en-US" dirty="0"/>
          </a:p>
        </p:txBody>
      </p:sp>
    </p:spTree>
    <p:extLst>
      <p:ext uri="{BB962C8B-B14F-4D97-AF65-F5344CB8AC3E}">
        <p14:creationId xmlns:p14="http://schemas.microsoft.com/office/powerpoint/2010/main" val="96422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4692857" y="599504"/>
            <a:ext cx="7369601" cy="1377608"/>
          </a:xfrm>
          <a:prstGeom prst="rect">
            <a:avLst/>
          </a:prstGeom>
        </p:spPr>
      </p:pic>
      <p:sp>
        <p:nvSpPr>
          <p:cNvPr id="24"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23</a:t>
            </a:fld>
            <a:endParaRPr lang="ja-JP" altLang="en-US" dirty="0"/>
          </a:p>
        </p:txBody>
      </p:sp>
      <p:pic>
        <p:nvPicPr>
          <p:cNvPr id="2" name="図 1"/>
          <p:cNvPicPr>
            <a:picLocks noChangeAspect="1"/>
          </p:cNvPicPr>
          <p:nvPr/>
        </p:nvPicPr>
        <p:blipFill>
          <a:blip r:embed="rId4"/>
          <a:stretch>
            <a:fillRect/>
          </a:stretch>
        </p:blipFill>
        <p:spPr>
          <a:xfrm>
            <a:off x="85163" y="2250599"/>
            <a:ext cx="5958979" cy="2868047"/>
          </a:xfrm>
          <a:prstGeom prst="rect">
            <a:avLst/>
          </a:prstGeom>
        </p:spPr>
      </p:pic>
      <p:pic>
        <p:nvPicPr>
          <p:cNvPr id="12" name="図 11"/>
          <p:cNvPicPr>
            <a:picLocks noChangeAspect="1"/>
          </p:cNvPicPr>
          <p:nvPr/>
        </p:nvPicPr>
        <p:blipFill rotWithShape="1">
          <a:blip r:embed="rId4"/>
          <a:srcRect l="106" t="5680" r="-24" b="81213"/>
          <a:stretch/>
        </p:blipFill>
        <p:spPr>
          <a:xfrm>
            <a:off x="6120765" y="2415205"/>
            <a:ext cx="5941694" cy="375139"/>
          </a:xfrm>
          <a:prstGeom prst="rect">
            <a:avLst/>
          </a:prstGeom>
        </p:spPr>
      </p:pic>
      <p:pic>
        <p:nvPicPr>
          <p:cNvPr id="11" name="図 10"/>
          <p:cNvPicPr>
            <a:picLocks noChangeAspect="1"/>
          </p:cNvPicPr>
          <p:nvPr/>
        </p:nvPicPr>
        <p:blipFill>
          <a:blip r:embed="rId5"/>
          <a:stretch>
            <a:fillRect/>
          </a:stretch>
        </p:blipFill>
        <p:spPr>
          <a:xfrm>
            <a:off x="85162" y="2250599"/>
            <a:ext cx="5958980" cy="3374058"/>
          </a:xfrm>
          <a:prstGeom prst="rect">
            <a:avLst/>
          </a:prstGeom>
        </p:spPr>
      </p:pic>
      <p:pic>
        <p:nvPicPr>
          <p:cNvPr id="5" name="図 4"/>
          <p:cNvPicPr>
            <a:picLocks noChangeAspect="1"/>
          </p:cNvPicPr>
          <p:nvPr/>
        </p:nvPicPr>
        <p:blipFill>
          <a:blip r:embed="rId6"/>
          <a:stretch>
            <a:fillRect/>
          </a:stretch>
        </p:blipFill>
        <p:spPr>
          <a:xfrm>
            <a:off x="6119861" y="2404372"/>
            <a:ext cx="5958981" cy="2560500"/>
          </a:xfrm>
          <a:prstGeom prst="rect">
            <a:avLst/>
          </a:prstGeom>
        </p:spPr>
      </p:pic>
    </p:spTree>
    <p:extLst>
      <p:ext uri="{BB962C8B-B14F-4D97-AF65-F5344CB8AC3E}">
        <p14:creationId xmlns:p14="http://schemas.microsoft.com/office/powerpoint/2010/main" val="2534128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73837" y="904477"/>
            <a:ext cx="4038089" cy="3751890"/>
          </a:xfrm>
          <a:prstGeom prst="rect">
            <a:avLst/>
          </a:prstGeom>
        </p:spPr>
      </p:pic>
      <p:pic>
        <p:nvPicPr>
          <p:cNvPr id="5" name="図 4"/>
          <p:cNvPicPr>
            <a:picLocks noChangeAspect="1"/>
          </p:cNvPicPr>
          <p:nvPr/>
        </p:nvPicPr>
        <p:blipFill>
          <a:blip r:embed="rId4"/>
          <a:stretch>
            <a:fillRect/>
          </a:stretch>
        </p:blipFill>
        <p:spPr>
          <a:xfrm>
            <a:off x="4774107" y="804256"/>
            <a:ext cx="7321897" cy="5792540"/>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p:cNvSpPr/>
          <p:nvPr/>
        </p:nvSpPr>
        <p:spPr>
          <a:xfrm>
            <a:off x="4758491" y="4943959"/>
            <a:ext cx="3711812" cy="159480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24</a:t>
            </a:fld>
            <a:endParaRPr lang="ja-JP" altLang="en-US" dirty="0"/>
          </a:p>
        </p:txBody>
      </p:sp>
      <p:sp>
        <p:nvSpPr>
          <p:cNvPr id="35" name="角丸四角形 34"/>
          <p:cNvSpPr/>
          <p:nvPr/>
        </p:nvSpPr>
        <p:spPr>
          <a:xfrm>
            <a:off x="10264794" y="2361629"/>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6" name="角丸四角形 35"/>
          <p:cNvSpPr/>
          <p:nvPr/>
        </p:nvSpPr>
        <p:spPr>
          <a:xfrm>
            <a:off x="121488" y="4251502"/>
            <a:ext cx="3990437" cy="404865"/>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2065087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781266" y="841221"/>
            <a:ext cx="7319026" cy="5774427"/>
          </a:xfrm>
          <a:prstGeom prst="rect">
            <a:avLst/>
          </a:prstGeom>
        </p:spPr>
      </p:pic>
      <p:pic>
        <p:nvPicPr>
          <p:cNvPr id="6" name="図 5"/>
          <p:cNvPicPr>
            <a:picLocks noChangeAspect="1"/>
          </p:cNvPicPr>
          <p:nvPr/>
        </p:nvPicPr>
        <p:blipFill>
          <a:blip r:embed="rId4"/>
          <a:stretch>
            <a:fillRect/>
          </a:stretch>
        </p:blipFill>
        <p:spPr>
          <a:xfrm>
            <a:off x="73837" y="904477"/>
            <a:ext cx="4038089" cy="3751890"/>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p:cNvSpPr/>
          <p:nvPr/>
        </p:nvSpPr>
        <p:spPr>
          <a:xfrm>
            <a:off x="4770214" y="3314456"/>
            <a:ext cx="3711812" cy="159480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25</a:t>
            </a:fld>
            <a:endParaRPr lang="ja-JP" altLang="en-US" dirty="0"/>
          </a:p>
        </p:txBody>
      </p:sp>
      <p:sp>
        <p:nvSpPr>
          <p:cNvPr id="32" name="正方形/長方形 31"/>
          <p:cNvSpPr/>
          <p:nvPr/>
        </p:nvSpPr>
        <p:spPr>
          <a:xfrm>
            <a:off x="6860319" y="2611513"/>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673046" y="2639524"/>
            <a:ext cx="666564" cy="35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801841" y="2396798"/>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6" name="角丸四角形 35"/>
          <p:cNvSpPr/>
          <p:nvPr/>
        </p:nvSpPr>
        <p:spPr>
          <a:xfrm>
            <a:off x="121488" y="1238671"/>
            <a:ext cx="3990437" cy="51979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289172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4797316" y="841220"/>
            <a:ext cx="7302976" cy="5768406"/>
          </a:xfrm>
          <a:prstGeom prst="rect">
            <a:avLst/>
          </a:prstGeom>
        </p:spPr>
      </p:pic>
      <p:pic>
        <p:nvPicPr>
          <p:cNvPr id="6" name="図 5"/>
          <p:cNvPicPr>
            <a:picLocks noChangeAspect="1"/>
          </p:cNvPicPr>
          <p:nvPr/>
        </p:nvPicPr>
        <p:blipFill>
          <a:blip r:embed="rId4"/>
          <a:stretch>
            <a:fillRect/>
          </a:stretch>
        </p:blipFill>
        <p:spPr>
          <a:xfrm>
            <a:off x="73837" y="904477"/>
            <a:ext cx="4038089" cy="3751890"/>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p:cNvSpPr/>
          <p:nvPr/>
        </p:nvSpPr>
        <p:spPr>
          <a:xfrm>
            <a:off x="8404370" y="3314456"/>
            <a:ext cx="3676635" cy="159480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26</a:t>
            </a:fld>
            <a:endParaRPr lang="ja-JP" altLang="en-US" dirty="0"/>
          </a:p>
        </p:txBody>
      </p:sp>
      <p:sp>
        <p:nvSpPr>
          <p:cNvPr id="35" name="角丸四角形 34"/>
          <p:cNvSpPr/>
          <p:nvPr/>
        </p:nvSpPr>
        <p:spPr>
          <a:xfrm>
            <a:off x="6630640" y="2408521"/>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6" name="角丸四角形 35"/>
          <p:cNvSpPr/>
          <p:nvPr/>
        </p:nvSpPr>
        <p:spPr>
          <a:xfrm>
            <a:off x="98042" y="1688123"/>
            <a:ext cx="3990437" cy="38686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16" name="角丸四角形 15"/>
          <p:cNvSpPr/>
          <p:nvPr/>
        </p:nvSpPr>
        <p:spPr>
          <a:xfrm>
            <a:off x="8424274" y="2420245"/>
            <a:ext cx="1780902" cy="65214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18" name="角丸四角形 17"/>
          <p:cNvSpPr/>
          <p:nvPr/>
        </p:nvSpPr>
        <p:spPr>
          <a:xfrm>
            <a:off x="98043" y="2680608"/>
            <a:ext cx="3990437" cy="519791"/>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19" name="角丸四角形 18"/>
          <p:cNvSpPr/>
          <p:nvPr/>
        </p:nvSpPr>
        <p:spPr>
          <a:xfrm>
            <a:off x="8404371" y="4932235"/>
            <a:ext cx="3676635" cy="1594800"/>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73895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959233" y="745727"/>
            <a:ext cx="7640786" cy="6026999"/>
          </a:xfrm>
          <a:prstGeom prst="rect">
            <a:avLst/>
          </a:prstGeom>
        </p:spPr>
      </p:pic>
      <p:sp>
        <p:nvSpPr>
          <p:cNvPr id="6" name="テキスト ボックス 5"/>
          <p:cNvSpPr txBox="1"/>
          <p:nvPr/>
        </p:nvSpPr>
        <p:spPr>
          <a:xfrm>
            <a:off x="8968727" y="2843788"/>
            <a:ext cx="2814601" cy="1754326"/>
          </a:xfrm>
          <a:prstGeom prst="rect">
            <a:avLst/>
          </a:prstGeom>
          <a:solidFill>
            <a:srgbClr val="FFFFFF">
              <a:alpha val="80000"/>
            </a:srgbClr>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5" name="フッター プレースホルダー 4"/>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4" name="スライド番号プレースホルダー 3"/>
          <p:cNvSpPr>
            <a:spLocks noGrp="1"/>
          </p:cNvSpPr>
          <p:nvPr>
            <p:ph type="sldNum" sz="quarter" idx="12"/>
          </p:nvPr>
        </p:nvSpPr>
        <p:spPr/>
        <p:txBody>
          <a:bodyPr/>
          <a:lstStyle/>
          <a:p>
            <a:fld id="{F089EEB1-C3F1-4603-9C0A-BE17052604F2}" type="slidenum">
              <a:rPr lang="ja-JP" altLang="en-US" smtClean="0"/>
              <a:pPr/>
              <a:t>27</a:t>
            </a:fld>
            <a:endParaRPr lang="ja-JP" altLang="en-US" dirty="0"/>
          </a:p>
        </p:txBody>
      </p:sp>
    </p:spTree>
    <p:extLst>
      <p:ext uri="{BB962C8B-B14F-4D97-AF65-F5344CB8AC3E}">
        <p14:creationId xmlns:p14="http://schemas.microsoft.com/office/powerpoint/2010/main" val="1170930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20406" y="1535248"/>
            <a:ext cx="11426872" cy="5039180"/>
          </a:xfrm>
          <a:prstGeom prst="rect">
            <a:avLst/>
          </a:prstGeom>
        </p:spPr>
      </p:pic>
      <p:sp>
        <p:nvSpPr>
          <p:cNvPr id="35" name="コンテンツ プレースホルダー 4"/>
          <p:cNvSpPr txBox="1">
            <a:spLocks/>
          </p:cNvSpPr>
          <p:nvPr/>
        </p:nvSpPr>
        <p:spPr>
          <a:xfrm>
            <a:off x="328169" y="775873"/>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探究</a:t>
            </a:r>
            <a:r>
              <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過程と各教科の学習過程の対応（中学校の例）</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lang="ja-JP" altLang="en-US" smtClean="0"/>
              <a:pPr/>
              <a:t>28</a:t>
            </a:fld>
            <a:endParaRPr lang="ja-JP" altLang="en-US" dirty="0"/>
          </a:p>
        </p:txBody>
      </p:sp>
      <p:sp>
        <p:nvSpPr>
          <p:cNvPr id="13" name="正方形/長方形 12"/>
          <p:cNvSpPr/>
          <p:nvPr/>
        </p:nvSpPr>
        <p:spPr>
          <a:xfrm>
            <a:off x="8081263" y="868830"/>
            <a:ext cx="469989" cy="43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4"/>
          <p:cNvSpPr txBox="1">
            <a:spLocks/>
          </p:cNvSpPr>
          <p:nvPr/>
        </p:nvSpPr>
        <p:spPr>
          <a:xfrm>
            <a:off x="336185" y="1144849"/>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学習指導要領解説を基に作成</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図 10"/>
          <p:cNvPicPr>
            <a:picLocks noChangeAspect="1"/>
          </p:cNvPicPr>
          <p:nvPr/>
        </p:nvPicPr>
        <p:blipFill>
          <a:blip r:embed="rId4"/>
          <a:stretch>
            <a:fillRect/>
          </a:stretch>
        </p:blipFill>
        <p:spPr>
          <a:xfrm>
            <a:off x="8824502" y="830723"/>
            <a:ext cx="3022777" cy="743887"/>
          </a:xfrm>
          <a:prstGeom prst="rect">
            <a:avLst/>
          </a:prstGeom>
        </p:spPr>
      </p:pic>
    </p:spTree>
    <p:extLst>
      <p:ext uri="{BB962C8B-B14F-4D97-AF65-F5344CB8AC3E}">
        <p14:creationId xmlns:p14="http://schemas.microsoft.com/office/powerpoint/2010/main" val="3785189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②　探究の過程を取り入れた授業づくり</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29</a:t>
            </a:fld>
            <a:endParaRPr kumimoji="1" lang="ja-JP" altLang="en-US"/>
          </a:p>
        </p:txBody>
      </p:sp>
    </p:spTree>
    <p:extLst>
      <p:ext uri="{BB962C8B-B14F-4D97-AF65-F5344CB8AC3E}">
        <p14:creationId xmlns:p14="http://schemas.microsoft.com/office/powerpoint/2010/main" val="16324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3535851"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a:spLocks noGrp="1"/>
          </p:cNvSpPr>
          <p:nvPr>
            <p:ph idx="1"/>
          </p:nvPr>
        </p:nvSpPr>
        <p:spPr>
          <a:xfrm>
            <a:off x="1709843" y="1292773"/>
            <a:ext cx="9643957" cy="5565227"/>
          </a:xfrm>
        </p:spPr>
        <p:txBody>
          <a:bodyPr>
            <a:noAutofit/>
          </a:bodyPr>
          <a:lstStyle/>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１．オリエンテーション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各教科における探究的な学習</a:t>
            </a: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２．</a:t>
            </a:r>
            <a:r>
              <a:rPr lang="ja-JP" altLang="en-US" sz="3600" b="1" dirty="0">
                <a:latin typeface="UD デジタル 教科書体 N-B" panose="02020700000000000000" pitchFamily="17" charset="-128"/>
                <a:ea typeface="UD デジタル 教科書体 N-B" panose="02020700000000000000" pitchFamily="17" charset="-128"/>
              </a:rPr>
              <a:t>ワークショップ</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３．コンプリ－ション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r>
              <a:rPr kumimoji="1" lang="ja-JP" altLang="en-US" sz="3600" b="1" dirty="0" smtClean="0">
                <a:latin typeface="UD デジタル 教科書体 N-B" panose="02020700000000000000" pitchFamily="17" charset="-128"/>
                <a:ea typeface="UD デジタル 教科書体 N-B" panose="02020700000000000000" pitchFamily="17" charset="-128"/>
              </a:rPr>
              <a:t>　まとめ</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6" name="フッター プレースホルダー 5"/>
          <p:cNvSpPr>
            <a:spLocks noGrp="1"/>
          </p:cNvSpPr>
          <p:nvPr>
            <p:ph type="ftr" sz="quarter" idx="11"/>
          </p:nvPr>
        </p:nvSpPr>
        <p:spPr/>
        <p:txBody>
          <a:bodyPr/>
          <a:lstStyle/>
          <a:p>
            <a:r>
              <a:rPr kumimoji="1" lang="ja-JP" altLang="en-US" dirty="0"/>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a:t>
            </a:fld>
            <a:endParaRPr lang="ja-JP" altLang="en-US" dirty="0"/>
          </a:p>
        </p:txBody>
      </p:sp>
    </p:spTree>
    <p:extLst>
      <p:ext uri="{BB962C8B-B14F-4D97-AF65-F5344CB8AC3E}">
        <p14:creationId xmlns:p14="http://schemas.microsoft.com/office/powerpoint/2010/main" val="428392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5347" y="2626906"/>
            <a:ext cx="9553074" cy="3341392"/>
          </a:xfrm>
          <a:solidFill>
            <a:schemeClr val="bg1"/>
          </a:solidFill>
          <a:ln w="38100">
            <a:solidFill>
              <a:schemeClr val="tx1"/>
            </a:solidFill>
          </a:ln>
        </p:spPr>
        <p:txBody>
          <a:bodyPr tIns="180000">
            <a:noAutofit/>
          </a:bodyPr>
          <a:lstStyle/>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(1) </a:t>
            </a:r>
            <a:r>
              <a:rPr lang="ja-JP" altLang="en-US" sz="3600" b="1" dirty="0">
                <a:latin typeface="UD デジタル 教科書体 N-R" panose="02020400000000000000" pitchFamily="17" charset="-128"/>
                <a:ea typeface="UD デジタル 教科書体 N-R" panose="02020400000000000000" pitchFamily="17" charset="-128"/>
              </a:rPr>
              <a:t>探究の過程を取り入れる単元を決める。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(2) </a:t>
            </a:r>
            <a:r>
              <a:rPr lang="ja-JP" altLang="en-US" sz="3600" b="1" dirty="0">
                <a:latin typeface="UD デジタル 教科書体 N-R" panose="02020400000000000000" pitchFamily="17" charset="-128"/>
                <a:ea typeface="UD デジタル 教科書体 N-R" panose="02020400000000000000" pitchFamily="17" charset="-128"/>
              </a:rPr>
              <a:t>どの時間に探究の過程を取り入れるか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 </a:t>
            </a:r>
            <a:r>
              <a:rPr lang="ja-JP" altLang="en-US" sz="3600" b="1" dirty="0">
                <a:latin typeface="UD デジタル 教科書体 N-R" panose="02020400000000000000" pitchFamily="17" charset="-128"/>
                <a:ea typeface="UD デジタル 教科書体 N-R" panose="02020400000000000000" pitchFamily="17" charset="-128"/>
              </a:rPr>
              <a:t>　 決める。それぞれの過程について、</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アイディアを考える。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 工夫したポイントを共有する。　　　　　　　　　　　　</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26" name="タイトル 1"/>
          <p:cNvSpPr txBox="1">
            <a:spLocks/>
          </p:cNvSpPr>
          <p:nvPr/>
        </p:nvSpPr>
        <p:spPr>
          <a:xfrm>
            <a:off x="677334" y="609600"/>
            <a:ext cx="8596668" cy="72542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tx1"/>
                </a:solidFill>
                <a:latin typeface="UD デジタル 教科書体 N-B" panose="02020700000000000000" pitchFamily="17" charset="-128"/>
                <a:ea typeface="UD デジタル 教科書体 N-B" panose="02020700000000000000" pitchFamily="17" charset="-128"/>
              </a:rPr>
              <a:t>探究の過程を取り入れた授業づくり</a:t>
            </a:r>
          </a:p>
        </p:txBody>
      </p:sp>
      <p:sp>
        <p:nvSpPr>
          <p:cNvPr id="28" name="正方形/長方形 27"/>
          <p:cNvSpPr/>
          <p:nvPr/>
        </p:nvSpPr>
        <p:spPr>
          <a:xfrm>
            <a:off x="1275347" y="1847403"/>
            <a:ext cx="9553074" cy="779504"/>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3600" b="1" dirty="0">
                <a:solidFill>
                  <a:schemeClr val="tx1"/>
                </a:solidFill>
                <a:latin typeface="UD デジタル 教科書体 N-R" panose="02020400000000000000" pitchFamily="17" charset="-128"/>
                <a:ea typeface="UD デジタル 教科書体 N-R" panose="02020400000000000000" pitchFamily="17" charset="-128"/>
              </a:rPr>
              <a:t>デザインシートを活用したワークショップ</a:t>
            </a:r>
            <a:endParaRPr lang="en-US" altLang="ja-JP" sz="36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30</a:t>
            </a:fld>
            <a:endParaRPr lang="ja-JP" altLang="en-US" dirty="0"/>
          </a:p>
        </p:txBody>
      </p:sp>
    </p:spTree>
    <p:extLst>
      <p:ext uri="{BB962C8B-B14F-4D97-AF65-F5344CB8AC3E}">
        <p14:creationId xmlns:p14="http://schemas.microsoft.com/office/powerpoint/2010/main" val="252949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31</a:t>
            </a:fld>
            <a:endParaRPr kumimoji="1" lang="ja-JP" altLang="en-US"/>
          </a:p>
        </p:txBody>
      </p:sp>
    </p:spTree>
    <p:extLst>
      <p:ext uri="{BB962C8B-B14F-4D97-AF65-F5344CB8AC3E}">
        <p14:creationId xmlns:p14="http://schemas.microsoft.com/office/powerpoint/2010/main" val="353772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511626" y="1088264"/>
            <a:ext cx="11152376" cy="47943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800" dirty="0">
                <a:latin typeface="UD デジタル 教科書体 N-B" panose="02020700000000000000" pitchFamily="17" charset="-128"/>
                <a:ea typeface="UD デジタル 教科書体 N-B" panose="02020700000000000000" pitchFamily="17" charset="-128"/>
              </a:rPr>
              <a:t>これまでの授業のやり方を一新するものではない</a:t>
            </a:r>
          </a:p>
          <a:p>
            <a:r>
              <a:rPr lang="ja-JP" altLang="en-US" sz="4800" dirty="0">
                <a:latin typeface="UD デジタル 教科書体 N-B" panose="02020700000000000000" pitchFamily="17" charset="-128"/>
                <a:ea typeface="UD デジタル 教科書体 N-B" panose="02020700000000000000" pitchFamily="17" charset="-128"/>
              </a:rPr>
              <a:t>各教科の今までの授業には既に「探究の過程」に該当する学習過程がある</a:t>
            </a:r>
            <a:endParaRPr lang="en-US" altLang="ja-JP" sz="4800" dirty="0">
              <a:latin typeface="UD デジタル 教科書体 N-B" panose="02020700000000000000" pitchFamily="17" charset="-128"/>
              <a:ea typeface="UD デジタル 教科書体 N-B" panose="02020700000000000000" pitchFamily="17" charset="-128"/>
            </a:endParaRPr>
          </a:p>
          <a:p>
            <a:r>
              <a:rPr lang="ja-JP" altLang="en-US" sz="4800" dirty="0">
                <a:latin typeface="UD デジタル 教科書体 N-B" panose="02020700000000000000" pitchFamily="17" charset="-128"/>
                <a:ea typeface="UD デジタル 教科書体 N-B" panose="02020700000000000000" pitchFamily="17" charset="-128"/>
              </a:rPr>
              <a:t>「探究の過程」を意識して授業を展開することが大切</a:t>
            </a:r>
            <a:endParaRPr lang="en-US" altLang="ja-JP" sz="48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32</a:t>
            </a:fld>
            <a:endParaRPr lang="ja-JP" altLang="en-US" dirty="0"/>
          </a:p>
        </p:txBody>
      </p:sp>
      <p:sp>
        <p:nvSpPr>
          <p:cNvPr id="6"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Tree>
    <p:extLst>
      <p:ext uri="{BB962C8B-B14F-4D97-AF65-F5344CB8AC3E}">
        <p14:creationId xmlns:p14="http://schemas.microsoft.com/office/powerpoint/2010/main" val="132357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1051032" y="1768516"/>
            <a:ext cx="10691789" cy="3428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800" dirty="0">
                <a:latin typeface="UD デジタル 教科書体 N-B" panose="02020700000000000000" pitchFamily="17" charset="-128"/>
                <a:ea typeface="UD デジタル 教科書体 N-B" panose="02020700000000000000" pitchFamily="17" charset="-128"/>
              </a:rPr>
              <a:t>児童生徒に対して、一貫した問題解決の過程を</a:t>
            </a:r>
            <a:r>
              <a:rPr lang="en-US" altLang="ja-JP" sz="3800" dirty="0">
                <a:latin typeface="UD デジタル 教科書体 N-B" panose="02020700000000000000" pitchFamily="17" charset="-128"/>
                <a:ea typeface="UD デジタル 教科書体 N-B" panose="02020700000000000000" pitchFamily="17" charset="-128"/>
              </a:rPr>
              <a:t/>
            </a:r>
            <a:br>
              <a:rPr lang="en-US" altLang="ja-JP" sz="3800" dirty="0">
                <a:latin typeface="UD デジタル 教科書体 N-B" panose="02020700000000000000" pitchFamily="17" charset="-128"/>
                <a:ea typeface="UD デジタル 教科書体 N-B" panose="02020700000000000000" pitchFamily="17" charset="-128"/>
              </a:rPr>
            </a:br>
            <a:r>
              <a:rPr lang="ja-JP" altLang="en-US" sz="3800" dirty="0">
                <a:latin typeface="UD デジタル 教科書体 N-B" panose="02020700000000000000" pitchFamily="17" charset="-128"/>
                <a:ea typeface="UD デジタル 教科書体 N-B" panose="02020700000000000000" pitchFamily="17" charset="-128"/>
              </a:rPr>
              <a:t>伝えることができる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教員同士が教科や学年を越えて授業づくりの視点やアイディアを共有できる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探究的な学習を確認するきっかけになる</a:t>
            </a:r>
          </a:p>
          <a:p>
            <a:pPr marL="0" indent="0">
              <a:buNone/>
            </a:pPr>
            <a:endParaRPr lang="en-US" altLang="ja-JP" sz="3800" b="1" dirty="0">
              <a:latin typeface="UD デジタル 教科書体 N-B" panose="02020700000000000000" pitchFamily="17" charset="-128"/>
              <a:ea typeface="UD デジタル 教科書体 N-B" panose="02020700000000000000" pitchFamily="17" charset="-128"/>
            </a:endParaRPr>
          </a:p>
        </p:txBody>
      </p:sp>
      <p:sp>
        <p:nvSpPr>
          <p:cNvPr id="24" name="角丸四角形吹き出し 13">
            <a:extLst>
              <a:ext uri="{FF2B5EF4-FFF2-40B4-BE49-F238E27FC236}">
                <a16:creationId xmlns:a16="http://schemas.microsoft.com/office/drawing/2014/main" id="{0B975F55-56B0-E654-3F4A-BE909C0A3FD8}"/>
              </a:ext>
            </a:extLst>
          </p:cNvPr>
          <p:cNvSpPr/>
          <p:nvPr/>
        </p:nvSpPr>
        <p:spPr>
          <a:xfrm>
            <a:off x="1470001" y="5197505"/>
            <a:ext cx="9468091" cy="1408036"/>
          </a:xfrm>
          <a:prstGeom prst="roundRect">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B9BD5">
                    <a:lumMod val="75000"/>
                  </a:srgbClr>
                </a:solidFill>
                <a:effectLst/>
                <a:uLnTx/>
                <a:uFillTx/>
                <a:latin typeface="UD デジタル 教科書体 N-B" panose="02020700000000000000" pitchFamily="17" charset="-128"/>
                <a:ea typeface="UD デジタル 教科書体 N-B" panose="02020700000000000000" pitchFamily="17" charset="-128"/>
                <a:cs typeface="+mn-cs"/>
              </a:rPr>
              <a:t> これまで取り組んできたこと</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a:t>
            </a:r>
            <a:endParaRPr kumimoji="1" lang="en-US" altLang="ja-JP"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探究の過程の視点で整理</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してみませんか？</a:t>
            </a:r>
          </a:p>
        </p:txBody>
      </p:sp>
      <p:sp>
        <p:nvSpPr>
          <p:cNvPr id="25"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1151600" y="406794"/>
            <a:ext cx="10591222" cy="1438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l">
              <a:lnSpc>
                <a:spcPct val="120000"/>
              </a:lnSpc>
              <a:defRPr/>
            </a:pPr>
            <a:r>
              <a:rPr lang="ja-JP" altLang="en-US" sz="3200" b="1" smtClean="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「探究</a:t>
            </a: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の過程を取り入れた各教科での授業づくり」</a:t>
            </a:r>
            <a:endParaRPr lang="en-US" altLang="ja-JP"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lvl="0" algn="l">
              <a:lnSpc>
                <a:spcPct val="120000"/>
              </a:lnSpc>
              <a:defRPr/>
            </a:pP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によって期待されること</a:t>
            </a:r>
            <a:endPar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33</a:t>
            </a:fld>
            <a:endParaRPr lang="ja-JP" altLang="en-US" dirty="0"/>
          </a:p>
        </p:txBody>
      </p:sp>
    </p:spTree>
    <p:extLst>
      <p:ext uri="{BB962C8B-B14F-4D97-AF65-F5344CB8AC3E}">
        <p14:creationId xmlns:p14="http://schemas.microsoft.com/office/powerpoint/2010/main" val="151499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6"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34</a:t>
            </a:fld>
            <a:endParaRPr lang="ja-JP" altLang="en-US" dirty="0"/>
          </a:p>
        </p:txBody>
      </p:sp>
    </p:spTree>
    <p:extLst>
      <p:ext uri="{BB962C8B-B14F-4D97-AF65-F5344CB8AC3E}">
        <p14:creationId xmlns:p14="http://schemas.microsoft.com/office/powerpoint/2010/main" val="19808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8209" y="3485981"/>
            <a:ext cx="3862155" cy="542009"/>
          </a:xfrm>
          <a:prstGeom prst="rect">
            <a:avLst/>
          </a:prstGeom>
        </p:spPr>
      </p:pic>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8209" y="1789948"/>
            <a:ext cx="4876869" cy="633928"/>
          </a:xfrm>
          <a:prstGeom prst="rect">
            <a:avLst/>
          </a:prstGeom>
        </p:spPr>
      </p:pic>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35</a:t>
            </a:fld>
            <a:endParaRPr lang="ja-JP" altLang="en-US" dirty="0"/>
          </a:p>
        </p:txBody>
      </p:sp>
      <p:pic>
        <p:nvPicPr>
          <p:cNvPr id="4" name="図 3"/>
          <p:cNvPicPr>
            <a:picLocks noChangeAspect="1"/>
          </p:cNvPicPr>
          <p:nvPr/>
        </p:nvPicPr>
        <p:blipFill>
          <a:blip r:embed="rId5"/>
          <a:stretch>
            <a:fillRect/>
          </a:stretch>
        </p:blipFill>
        <p:spPr>
          <a:xfrm>
            <a:off x="149583" y="1643438"/>
            <a:ext cx="11892142" cy="3190114"/>
          </a:xfrm>
          <a:prstGeom prst="rect">
            <a:avLst/>
          </a:prstGeom>
        </p:spPr>
      </p:pic>
      <p:pic>
        <p:nvPicPr>
          <p:cNvPr id="5" name="図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4414" y="0"/>
            <a:ext cx="1904457" cy="1904457"/>
          </a:xfrm>
          <a:prstGeom prst="rect">
            <a:avLst/>
          </a:prstGeom>
        </p:spPr>
      </p:pic>
      <p:sp>
        <p:nvSpPr>
          <p:cNvPr id="12" name="正方形/長方形 11"/>
          <p:cNvSpPr/>
          <p:nvPr/>
        </p:nvSpPr>
        <p:spPr>
          <a:xfrm>
            <a:off x="10280522" y="1712413"/>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315960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0041" y="2846678"/>
            <a:ext cx="4359108" cy="3895680"/>
          </a:xfrm>
          <a:prstGeom prst="rect">
            <a:avLst/>
          </a:prstGeom>
        </p:spPr>
      </p:pic>
      <p:sp>
        <p:nvSpPr>
          <p:cNvPr id="15" name="テキスト ボックス 14"/>
          <p:cNvSpPr txBox="1"/>
          <p:nvPr/>
        </p:nvSpPr>
        <p:spPr>
          <a:xfrm>
            <a:off x="126736" y="2770374"/>
            <a:ext cx="4821238" cy="1374735"/>
          </a:xfrm>
          <a:prstGeom prst="rect">
            <a:avLst/>
          </a:prstGeom>
          <a:solidFill>
            <a:srgbClr val="D2DEEF">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①課題の設定</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単元を貫く課題を設定し、課題意識を持つ</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・単元や節を貫く課題を設定させタイ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・体験から疑問や関心を引き出しタイ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・単元の計画や内容を考えさせタイ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09138" y="2763406"/>
            <a:ext cx="4824851" cy="1374735"/>
          </a:xfrm>
          <a:prstGeom prst="rect">
            <a:avLst/>
          </a:prstGeom>
          <a:solidFill>
            <a:schemeClr val="accent6">
              <a:lumMod val="20000"/>
              <a:lumOff val="80000"/>
              <a:alpha val="80000"/>
            </a:scheme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②情報の収集</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必要な情報を取り出したり収集したりする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・情報の集め方を考えさせタイ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・知識・技能を身に付けさせタイ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・課題解決に必要な情報を集めさせタイ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7417474" y="4881648"/>
            <a:ext cx="4614901" cy="1631216"/>
          </a:xfrm>
          <a:prstGeom prst="rect">
            <a:avLst/>
          </a:prstGeom>
          <a:solidFill>
            <a:srgbClr val="FFF2CC">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③整理・分析</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収集した情報を、整理したり分析したり</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して思考する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a:t>
            </a:r>
            <a:r>
              <a:rPr kumimoji="1" lang="ja-JP" altLang="en-US" dirty="0" smtClean="0">
                <a:latin typeface="BIZ UDゴシック" panose="020B0400000000000000" pitchFamily="49" charset="-128"/>
                <a:ea typeface="BIZ UDゴシック" panose="020B0400000000000000" pitchFamily="49" charset="-128"/>
              </a:rPr>
              <a:t>・情報を整理させタイ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・情報を分析させタイ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・考えを出し合わせタイ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30397" y="4881648"/>
            <a:ext cx="4804919" cy="1631216"/>
          </a:xfrm>
          <a:prstGeom prst="rect">
            <a:avLst/>
          </a:prstGeom>
          <a:solidFill>
            <a:srgbClr val="FFE5E5">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④まとめ・表現</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気付きや発見、自分の考えなどをまとめ、</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判断し、表現する</a:t>
            </a: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・相手意識を持った表現活動をさせタイ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・発表の方法を考えさせタイ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・次の課題を見付けさせタイ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8007176" y="4151347"/>
            <a:ext cx="3911283" cy="738664"/>
          </a:xfrm>
          <a:prstGeom prst="rect">
            <a:avLst/>
          </a:prstGeom>
          <a:solidFill>
            <a:srgbClr val="FFFFFF">
              <a:alpha val="80000"/>
            </a:srgbClr>
          </a:solidFill>
          <a:ln w="28575">
            <a:solidFill>
              <a:schemeClr val="tx1"/>
            </a:solidFill>
          </a:ln>
        </p:spPr>
        <p:txBody>
          <a:bodyPr wrap="square" tIns="0" bIns="0" rtlCol="0">
            <a:spAutoFit/>
          </a:bodyPr>
          <a:lstStyle/>
          <a:p>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情報</a:t>
            </a:r>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課題解決に必要な知識・技能を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含め、判断や意志決定、行動を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左右する全ての事柄</a:t>
            </a:r>
            <a:endParaRPr kumimoji="1" lang="en-US" altLang="ja-JP" sz="1600" b="1" dirty="0" smtClean="0">
              <a:latin typeface="BIZ UDゴシック" panose="020B0400000000000000" pitchFamily="49" charset="-128"/>
              <a:ea typeface="BIZ UDゴシック" panose="020B0400000000000000" pitchFamily="49" charset="-128"/>
            </a:endParaRPr>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l="14444" t="28429" r="8090" b="23502"/>
          <a:stretch/>
        </p:blipFill>
        <p:spPr>
          <a:xfrm rot="20030008" flipH="1">
            <a:off x="4691004" y="3418528"/>
            <a:ext cx="790305" cy="643955"/>
          </a:xfrm>
          <a:prstGeom prst="rect">
            <a:avLst/>
          </a:prstGeom>
        </p:spPr>
      </p:pic>
      <p:pic>
        <p:nvPicPr>
          <p:cNvPr id="32" name="図 31"/>
          <p:cNvPicPr>
            <a:picLocks noChangeAspect="1"/>
          </p:cNvPicPr>
          <p:nvPr/>
        </p:nvPicPr>
        <p:blipFill rotWithShape="1">
          <a:blip r:embed="rId8" cstate="email">
            <a:extLst>
              <a:ext uri="{28A0092B-C50C-407E-A947-70E740481C1C}">
                <a14:useLocalDpi xmlns:a14="http://schemas.microsoft.com/office/drawing/2010/main"/>
              </a:ext>
            </a:extLst>
          </a:blip>
          <a:srcRect l="16427" t="29013" r="8258" b="22372"/>
          <a:stretch/>
        </p:blipFill>
        <p:spPr>
          <a:xfrm rot="2785071" flipH="1">
            <a:off x="6454396" y="3256064"/>
            <a:ext cx="1013804" cy="859321"/>
          </a:xfrm>
          <a:prstGeom prst="rect">
            <a:avLst/>
          </a:prstGeom>
        </p:spPr>
      </p:pic>
      <p:pic>
        <p:nvPicPr>
          <p:cNvPr id="33" name="図 3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8546375" flipH="1">
            <a:off x="6391042" y="5363388"/>
            <a:ext cx="1321432" cy="1074435"/>
          </a:xfrm>
          <a:prstGeom prst="rect">
            <a:avLst/>
          </a:prstGeom>
        </p:spPr>
      </p:pic>
      <p:pic>
        <p:nvPicPr>
          <p:cNvPr id="34" name="図 3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4476668" flipH="1">
            <a:off x="4222761" y="4484714"/>
            <a:ext cx="1664406" cy="1346654"/>
          </a:xfrm>
          <a:prstGeom prst="rect">
            <a:avLst/>
          </a:prstGeom>
        </p:spPr>
      </p:pic>
      <p:sp>
        <p:nvSpPr>
          <p:cNvPr id="35" name="角丸四角形 34"/>
          <p:cNvSpPr/>
          <p:nvPr/>
        </p:nvSpPr>
        <p:spPr>
          <a:xfrm>
            <a:off x="655965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36</a:t>
            </a:fld>
            <a:endParaRPr lang="ja-JP" altLang="en-US" dirty="0"/>
          </a:p>
        </p:txBody>
      </p:sp>
    </p:spTree>
    <p:extLst>
      <p:ext uri="{BB962C8B-B14F-4D97-AF65-F5344CB8AC3E}">
        <p14:creationId xmlns:p14="http://schemas.microsoft.com/office/powerpoint/2010/main" val="10747594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sp>
        <p:nvSpPr>
          <p:cNvPr id="35" name="角丸四角形 34"/>
          <p:cNvSpPr/>
          <p:nvPr/>
        </p:nvSpPr>
        <p:spPr>
          <a:xfrm>
            <a:off x="9531457"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2" name="図 21"/>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68332" y="2343433"/>
            <a:ext cx="5803828" cy="4401533"/>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37</a:t>
            </a:fld>
            <a:endParaRPr lang="ja-JP" altLang="en-US" dirty="0"/>
          </a:p>
        </p:txBody>
      </p:sp>
      <p:sp>
        <p:nvSpPr>
          <p:cNvPr id="16" name="正方形/長方形 15"/>
          <p:cNvSpPr/>
          <p:nvPr/>
        </p:nvSpPr>
        <p:spPr>
          <a:xfrm>
            <a:off x="7230600" y="5444953"/>
            <a:ext cx="4898850" cy="707886"/>
          </a:xfrm>
          <a:prstGeom prst="rect">
            <a:avLst/>
          </a:prstGeom>
        </p:spPr>
        <p:txBody>
          <a:bodyPr wrap="square">
            <a:spAutoFit/>
          </a:bodyPr>
          <a:lstStyle/>
          <a:p>
            <a:r>
              <a:rPr lang="ja-JP" altLang="en-US" sz="2000" dirty="0" smtClean="0">
                <a:latin typeface="UD デジタル 教科書体 N-B" panose="02020700000000000000" pitchFamily="17" charset="-128"/>
                <a:ea typeface="UD デジタル 教科書体 N-B" panose="02020700000000000000" pitchFamily="17" charset="-128"/>
              </a:rPr>
              <a:t>上</a:t>
            </a:r>
            <a:r>
              <a:rPr lang="ja-JP" altLang="ja-JP" sz="2000" dirty="0" smtClean="0">
                <a:latin typeface="UD デジタル 教科書体 N-B" panose="02020700000000000000" pitchFamily="17" charset="-128"/>
                <a:ea typeface="UD デジタル 教科書体 N-B" panose="02020700000000000000" pitchFamily="17" charset="-128"/>
              </a:rPr>
              <a:t>段</a:t>
            </a:r>
            <a:r>
              <a:rPr lang="en-US" altLang="ja-JP" sz="2000" dirty="0" smtClean="0">
                <a:latin typeface="UD デジタル 教科書体 N-B" panose="02020700000000000000" pitchFamily="17" charset="-128"/>
                <a:ea typeface="UD デジタル 教科書体 N-B" panose="02020700000000000000" pitchFamily="17" charset="-128"/>
              </a:rPr>
              <a:t> … </a:t>
            </a:r>
            <a:r>
              <a:rPr lang="ja-JP" altLang="en-US" sz="2000" dirty="0" smtClean="0">
                <a:latin typeface="UD デジタル 教科書体 N-B" panose="02020700000000000000" pitchFamily="17" charset="-128"/>
                <a:ea typeface="UD デジタル 教科書体 N-B" panose="02020700000000000000" pitchFamily="17" charset="-128"/>
              </a:rPr>
              <a:t>各教科</a:t>
            </a:r>
            <a:r>
              <a:rPr lang="ja-JP" altLang="en-US" sz="2000" dirty="0">
                <a:latin typeface="UD デジタル 教科書体 N-B" panose="02020700000000000000" pitchFamily="17" charset="-128"/>
                <a:ea typeface="UD デジタル 教科書体 N-B" panose="02020700000000000000" pitchFamily="17" charset="-128"/>
              </a:rPr>
              <a:t>の学習</a:t>
            </a:r>
            <a:r>
              <a:rPr lang="ja-JP" altLang="en-US" sz="2000" dirty="0" smtClean="0">
                <a:latin typeface="UD デジタル 教科書体 N-B" panose="02020700000000000000" pitchFamily="17" charset="-128"/>
                <a:ea typeface="UD デジタル 教科書体 N-B" panose="02020700000000000000" pitchFamily="17" charset="-128"/>
              </a:rPr>
              <a:t>過程</a:t>
            </a:r>
            <a:endParaRPr lang="en-US" altLang="ja-JP" sz="2000" dirty="0">
              <a:latin typeface="UD デジタル 教科書体 N-B" panose="02020700000000000000" pitchFamily="17" charset="-128"/>
              <a:ea typeface="UD デジタル 教科書体 N-B" panose="02020700000000000000" pitchFamily="17" charset="-128"/>
            </a:endParaRPr>
          </a:p>
          <a:p>
            <a:r>
              <a:rPr lang="ja-JP" altLang="en-US" sz="2000" dirty="0" smtClean="0">
                <a:latin typeface="UD デジタル 教科書体 N-B" panose="02020700000000000000" pitchFamily="17" charset="-128"/>
                <a:ea typeface="UD デジタル 教科書体 N-B" panose="02020700000000000000" pitchFamily="17" charset="-128"/>
              </a:rPr>
              <a:t>下段 </a:t>
            </a:r>
            <a:r>
              <a:rPr lang="en-US" altLang="ja-JP" sz="2000" dirty="0" smtClean="0">
                <a:latin typeface="UD デジタル 教科書体 N-B" panose="02020700000000000000" pitchFamily="17" charset="-128"/>
                <a:ea typeface="UD デジタル 教科書体 N-B" panose="02020700000000000000" pitchFamily="17" charset="-128"/>
              </a:rPr>
              <a:t>… </a:t>
            </a:r>
            <a:r>
              <a:rPr lang="ja-JP" altLang="en-US" sz="2000" dirty="0" smtClean="0">
                <a:latin typeface="UD デジタル 教科書体 N-B" panose="02020700000000000000" pitchFamily="17" charset="-128"/>
                <a:ea typeface="UD デジタル 教科書体 N-B" panose="02020700000000000000" pitchFamily="17" charset="-128"/>
              </a:rPr>
              <a:t>取り入れた場面</a:t>
            </a:r>
            <a:r>
              <a:rPr lang="ja-JP" altLang="en-US" sz="2000" dirty="0">
                <a:latin typeface="UD デジタル 教科書体 N-B" panose="02020700000000000000" pitchFamily="17" charset="-128"/>
                <a:ea typeface="UD デジタル 教科書体 N-B" panose="02020700000000000000" pitchFamily="17" charset="-128"/>
              </a:rPr>
              <a:t>の例</a:t>
            </a:r>
          </a:p>
        </p:txBody>
      </p:sp>
      <p:sp>
        <p:nvSpPr>
          <p:cNvPr id="17" name="正方形/長方形 16"/>
          <p:cNvSpPr/>
          <p:nvPr/>
        </p:nvSpPr>
        <p:spPr>
          <a:xfrm>
            <a:off x="7183590" y="5245132"/>
            <a:ext cx="3684630" cy="109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8871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10114" y="2711091"/>
            <a:ext cx="5157930" cy="3882195"/>
          </a:xfrm>
          <a:prstGeom prst="rect">
            <a:avLst/>
          </a:prstGeom>
          <a:ln>
            <a:solidFill>
              <a:schemeClr val="tx1"/>
            </a:solidFill>
          </a:ln>
        </p:spPr>
      </p:pic>
      <p:pic>
        <p:nvPicPr>
          <p:cNvPr id="5" name="図 4"/>
          <p:cNvPicPr>
            <a:picLocks noChangeAspect="1"/>
          </p:cNvPicPr>
          <p:nvPr/>
        </p:nvPicPr>
        <p:blipFill>
          <a:blip r:embed="rId4"/>
          <a:stretch>
            <a:fillRect/>
          </a:stretch>
        </p:blipFill>
        <p:spPr>
          <a:xfrm>
            <a:off x="949662" y="2710341"/>
            <a:ext cx="4623643" cy="3933324"/>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6523561"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1928402" y="2230844"/>
            <a:ext cx="2563143"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単元計画</a:t>
            </a:r>
            <a:endParaRPr lang="en-US" altLang="ja-JP" sz="28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523358" y="2233890"/>
            <a:ext cx="2526616"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学習</a:t>
            </a:r>
            <a:r>
              <a:rPr lang="ja-JP" altLang="en-US" sz="2800" b="1" dirty="0">
                <a:latin typeface="BIZ UDPゴシック" panose="020B0400000000000000" pitchFamily="50" charset="-128"/>
                <a:ea typeface="BIZ UDPゴシック" panose="020B0400000000000000" pitchFamily="50" charset="-128"/>
              </a:rPr>
              <a:t>指導</a:t>
            </a:r>
            <a:r>
              <a:rPr lang="ja-JP" altLang="en-US" sz="2800" b="1" dirty="0" smtClean="0">
                <a:latin typeface="BIZ UDPゴシック" panose="020B0400000000000000" pitchFamily="50" charset="-128"/>
                <a:ea typeface="BIZ UDPゴシック" panose="020B0400000000000000" pitchFamily="50" charset="-128"/>
              </a:rPr>
              <a:t>案</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38</a:t>
            </a:fld>
            <a:endParaRPr lang="ja-JP" altLang="en-US" dirty="0"/>
          </a:p>
        </p:txBody>
      </p:sp>
    </p:spTree>
    <p:extLst>
      <p:ext uri="{BB962C8B-B14F-4D97-AF65-F5344CB8AC3E}">
        <p14:creationId xmlns:p14="http://schemas.microsoft.com/office/powerpoint/2010/main" val="2609214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281976" y="2700713"/>
            <a:ext cx="5546161" cy="3853946"/>
          </a:xfrm>
          <a:prstGeom prst="rect">
            <a:avLst/>
          </a:prstGeom>
          <a:ln w="12700">
            <a:solidFill>
              <a:schemeClr val="tx1"/>
            </a:solidFill>
          </a:ln>
        </p:spPr>
      </p:pic>
      <p:pic>
        <p:nvPicPr>
          <p:cNvPr id="4" name="図 3"/>
          <p:cNvPicPr>
            <a:picLocks noChangeAspect="1"/>
          </p:cNvPicPr>
          <p:nvPr/>
        </p:nvPicPr>
        <p:blipFill>
          <a:blip r:embed="rId4"/>
          <a:stretch>
            <a:fillRect/>
          </a:stretch>
        </p:blipFill>
        <p:spPr>
          <a:xfrm>
            <a:off x="442647" y="2736133"/>
            <a:ext cx="5546161" cy="3825102"/>
          </a:xfrm>
          <a:prstGeom prst="rect">
            <a:avLst/>
          </a:prstGeom>
          <a:ln w="12700">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9567554"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テキスト ボックス 17"/>
          <p:cNvSpPr txBox="1"/>
          <p:nvPr/>
        </p:nvSpPr>
        <p:spPr>
          <a:xfrm>
            <a:off x="894855" y="2241999"/>
            <a:ext cx="4517465"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探究</a:t>
            </a:r>
            <a:r>
              <a:rPr lang="en-US" altLang="ja-JP" sz="2800" b="1" dirty="0" smtClean="0">
                <a:latin typeface="BIZ UDPゴシック" panose="020B0400000000000000" pitchFamily="50" charset="-128"/>
                <a:ea typeface="BIZ UDPゴシック" panose="020B0400000000000000" pitchFamily="50" charset="-128"/>
              </a:rPr>
              <a:t>BEFORE</a:t>
            </a:r>
            <a:r>
              <a:rPr lang="ja-JP" altLang="en-US" sz="2800" b="1" dirty="0">
                <a:latin typeface="BIZ UDPゴシック" panose="020B0400000000000000" pitchFamily="50" charset="-128"/>
                <a:ea typeface="BIZ UDPゴシック" panose="020B0400000000000000" pitchFamily="50" charset="-128"/>
              </a:rPr>
              <a:t>→</a:t>
            </a:r>
            <a:r>
              <a:rPr lang="en-US" altLang="ja-JP" sz="2800" b="1" dirty="0" smtClean="0">
                <a:latin typeface="BIZ UDPゴシック" panose="020B0400000000000000" pitchFamily="50" charset="-128"/>
                <a:ea typeface="BIZ UDPゴシック" panose="020B0400000000000000" pitchFamily="50" charset="-128"/>
              </a:rPr>
              <a:t>AFTER</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39</a:t>
            </a:fld>
            <a:endParaRPr lang="ja-JP" altLang="en-US" dirty="0"/>
          </a:p>
        </p:txBody>
      </p:sp>
    </p:spTree>
    <p:extLst>
      <p:ext uri="{BB962C8B-B14F-4D97-AF65-F5344CB8AC3E}">
        <p14:creationId xmlns:p14="http://schemas.microsoft.com/office/powerpoint/2010/main" val="3591960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4</a:t>
            </a:fld>
            <a:endParaRPr kumimoji="1" lang="ja-JP" altLang="en-US"/>
          </a:p>
        </p:txBody>
      </p:sp>
    </p:spTree>
    <p:extLst>
      <p:ext uri="{BB962C8B-B14F-4D97-AF65-F5344CB8AC3E}">
        <p14:creationId xmlns:p14="http://schemas.microsoft.com/office/powerpoint/2010/main" val="58830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40680" y="2793788"/>
            <a:ext cx="5107154" cy="3780141"/>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6547623"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7" name="図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51764" y="4804611"/>
            <a:ext cx="2057428" cy="1723382"/>
          </a:xfrm>
          <a:prstGeom prst="rect">
            <a:avLst/>
          </a:prstGeom>
          <a:ln>
            <a:solidFill>
              <a:schemeClr val="tx1"/>
            </a:solidFill>
          </a:ln>
        </p:spPr>
      </p:pic>
      <p:pic>
        <p:nvPicPr>
          <p:cNvPr id="22" name="図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9457" y="2793789"/>
            <a:ext cx="2980683" cy="3734942"/>
          </a:xfrm>
          <a:prstGeom prst="rect">
            <a:avLst/>
          </a:prstGeom>
          <a:ln>
            <a:solidFill>
              <a:schemeClr val="tx1"/>
            </a:solidFill>
          </a:ln>
        </p:spPr>
      </p:pic>
      <p:pic>
        <p:nvPicPr>
          <p:cNvPr id="24" name="図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40189" y="2815911"/>
            <a:ext cx="2082180" cy="1668636"/>
          </a:xfrm>
          <a:prstGeom prst="rect">
            <a:avLst/>
          </a:prstGeom>
          <a:ln>
            <a:solidFill>
              <a:schemeClr val="tx1"/>
            </a:solidFill>
          </a:ln>
        </p:spPr>
      </p:pic>
      <p:sp>
        <p:nvSpPr>
          <p:cNvPr id="25" name="テキスト ボックス 24"/>
          <p:cNvSpPr txBox="1"/>
          <p:nvPr/>
        </p:nvSpPr>
        <p:spPr>
          <a:xfrm>
            <a:off x="2151057"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学習</a:t>
            </a:r>
            <a:r>
              <a:rPr lang="ja-JP" altLang="en-US" sz="2000" b="1" dirty="0">
                <a:latin typeface="UD デジタル 教科書体 N-R" panose="02020400000000000000" pitchFamily="17" charset="-128"/>
                <a:ea typeface="UD デジタル 教科書体 N-R" panose="02020400000000000000" pitchFamily="17" charset="-128"/>
              </a:rPr>
              <a:t>指導</a:t>
            </a:r>
            <a:r>
              <a:rPr lang="ja-JP" altLang="en-US" sz="2000" b="1" dirty="0" smtClean="0">
                <a:latin typeface="UD デジタル 教科書体 N-R" panose="02020400000000000000" pitchFamily="17" charset="-128"/>
                <a:ea typeface="UD デジタル 教科書体 N-R" panose="02020400000000000000" pitchFamily="17" charset="-128"/>
              </a:rPr>
              <a:t>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6" name="テキスト ボックス 25"/>
          <p:cNvSpPr txBox="1"/>
          <p:nvPr/>
        </p:nvSpPr>
        <p:spPr>
          <a:xfrm>
            <a:off x="6500813" y="2468452"/>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7" name="テキスト ボックス 26"/>
          <p:cNvSpPr txBox="1"/>
          <p:nvPr/>
        </p:nvSpPr>
        <p:spPr>
          <a:xfrm>
            <a:off x="9338463"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授業の様子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8" name="テキスト ボックス 27"/>
          <p:cNvSpPr txBox="1"/>
          <p:nvPr/>
        </p:nvSpPr>
        <p:spPr>
          <a:xfrm>
            <a:off x="8892510" y="4475214"/>
            <a:ext cx="3171464"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生徒</a:t>
            </a:r>
            <a:r>
              <a:rPr lang="ja-JP" altLang="en-US" sz="2000" b="1" dirty="0">
                <a:latin typeface="UD デジタル 教科書体 N-R" panose="02020400000000000000" pitchFamily="17" charset="-128"/>
                <a:ea typeface="UD デジタル 教科書体 N-R" panose="02020400000000000000" pitchFamily="17" charset="-128"/>
              </a:rPr>
              <a:t>の</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29" name="図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53349" y="3081904"/>
            <a:ext cx="2593532" cy="2121046"/>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40</a:t>
            </a:fld>
            <a:endParaRPr lang="ja-JP" altLang="en-US" dirty="0"/>
          </a:p>
        </p:txBody>
      </p:sp>
    </p:spTree>
    <p:extLst>
      <p:ext uri="{BB962C8B-B14F-4D97-AF65-F5344CB8AC3E}">
        <p14:creationId xmlns:p14="http://schemas.microsoft.com/office/powerpoint/2010/main" val="2474725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962771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1" name="図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520" y="2757605"/>
            <a:ext cx="2864349" cy="1904864"/>
          </a:xfrm>
          <a:prstGeom prst="rect">
            <a:avLst/>
          </a:prstGeom>
          <a:ln>
            <a:solidFill>
              <a:schemeClr val="tx1"/>
            </a:solidFill>
          </a:ln>
        </p:spPr>
      </p:pic>
      <p:pic>
        <p:nvPicPr>
          <p:cNvPr id="23" name="図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541" y="4724136"/>
            <a:ext cx="2865148" cy="1726078"/>
          </a:xfrm>
          <a:prstGeom prst="rect">
            <a:avLst/>
          </a:prstGeom>
          <a:ln>
            <a:solidFill>
              <a:schemeClr val="tx1"/>
            </a:solidFill>
          </a:ln>
        </p:spPr>
      </p:pic>
      <p:pic>
        <p:nvPicPr>
          <p:cNvPr id="33" name="図 32"/>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50000" contrast="-27000"/>
                    </a14:imgEffect>
                  </a14:imgLayer>
                </a14:imgProps>
              </a:ext>
              <a:ext uri="{28A0092B-C50C-407E-A947-70E740481C1C}">
                <a14:useLocalDpi xmlns:a14="http://schemas.microsoft.com/office/drawing/2010/main"/>
              </a:ext>
            </a:extLst>
          </a:blip>
          <a:srcRect/>
          <a:stretch/>
        </p:blipFill>
        <p:spPr>
          <a:xfrm>
            <a:off x="8924267" y="2753449"/>
            <a:ext cx="2656341" cy="1909020"/>
          </a:xfrm>
          <a:prstGeom prst="rect">
            <a:avLst/>
          </a:prstGeom>
          <a:ln>
            <a:solidFill>
              <a:schemeClr val="tx1"/>
            </a:solidFill>
          </a:ln>
        </p:spPr>
      </p:pic>
      <p:pic>
        <p:nvPicPr>
          <p:cNvPr id="34" name="図 33"/>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5000" contrast="-27000"/>
                    </a14:imgEffect>
                  </a14:imgLayer>
                </a14:imgProps>
              </a:ext>
              <a:ext uri="{28A0092B-C50C-407E-A947-70E740481C1C}">
                <a14:useLocalDpi xmlns:a14="http://schemas.microsoft.com/office/drawing/2010/main"/>
              </a:ext>
            </a:extLst>
          </a:blip>
          <a:srcRect t="11792" b="1588"/>
          <a:stretch/>
        </p:blipFill>
        <p:spPr>
          <a:xfrm>
            <a:off x="8923631" y="4724136"/>
            <a:ext cx="2656978" cy="1726080"/>
          </a:xfrm>
          <a:prstGeom prst="rect">
            <a:avLst/>
          </a:prstGeom>
          <a:ln>
            <a:solidFill>
              <a:schemeClr val="tx1"/>
            </a:solidFill>
          </a:ln>
        </p:spPr>
      </p:pic>
      <p:sp>
        <p:nvSpPr>
          <p:cNvPr id="36" name="テキスト ボックス 35"/>
          <p:cNvSpPr txBox="1"/>
          <p:nvPr/>
        </p:nvSpPr>
        <p:spPr>
          <a:xfrm>
            <a:off x="846022" y="2371574"/>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スライド</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7" name="テキスト ボックス 36"/>
          <p:cNvSpPr txBox="1"/>
          <p:nvPr/>
        </p:nvSpPr>
        <p:spPr>
          <a:xfrm>
            <a:off x="4470107" y="2371574"/>
            <a:ext cx="3128046"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単元デザインシート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8" name="テキスト ボックス 37"/>
          <p:cNvSpPr txBox="1"/>
          <p:nvPr/>
        </p:nvSpPr>
        <p:spPr>
          <a:xfrm>
            <a:off x="9179266" y="2363206"/>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研修会の様子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39" name="図 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81754" y="2753449"/>
            <a:ext cx="4709159" cy="3697990"/>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41</a:t>
            </a:fld>
            <a:endParaRPr lang="ja-JP" altLang="en-US" dirty="0"/>
          </a:p>
        </p:txBody>
      </p:sp>
      <p:pic>
        <p:nvPicPr>
          <p:cNvPr id="19" name="図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2752" y="-34290"/>
            <a:ext cx="1235293" cy="1235293"/>
          </a:xfrm>
          <a:prstGeom prst="rect">
            <a:avLst/>
          </a:prstGeom>
        </p:spPr>
      </p:pic>
      <p:sp>
        <p:nvSpPr>
          <p:cNvPr id="22" name="正方形/長方形 21"/>
          <p:cNvSpPr/>
          <p:nvPr/>
        </p:nvSpPr>
        <p:spPr>
          <a:xfrm>
            <a:off x="10464278" y="1037208"/>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4227223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8593" y="4241028"/>
            <a:ext cx="2187559" cy="2187559"/>
          </a:xfrm>
          <a:prstGeom prst="rect">
            <a:avLst/>
          </a:prstGeom>
        </p:spPr>
      </p:pic>
      <p:sp>
        <p:nvSpPr>
          <p:cNvPr id="2" name="タイトル 1"/>
          <p:cNvSpPr>
            <a:spLocks noGrp="1"/>
          </p:cNvSpPr>
          <p:nvPr>
            <p:ph type="title"/>
          </p:nvPr>
        </p:nvSpPr>
        <p:spPr>
          <a:xfrm>
            <a:off x="328489" y="184014"/>
            <a:ext cx="9371096" cy="1061490"/>
          </a:xfrm>
        </p:spPr>
        <p:txBody>
          <a:bodyPr>
            <a:normAutofit fontScale="90000"/>
          </a:bodyPr>
          <a:lstStyle/>
          <a:p>
            <a:r>
              <a:rPr lang="ja-JP" altLang="en-US" dirty="0">
                <a:latin typeface="UD デジタル 教科書体 N-B" panose="02020700000000000000" pitchFamily="17" charset="-128"/>
                <a:ea typeface="UD デジタル 教科書体 N-B" panose="02020700000000000000" pitchFamily="17" charset="-128"/>
              </a:rPr>
              <a:t>令和</a:t>
            </a:r>
            <a:r>
              <a:rPr lang="ja-JP" altLang="en-US" dirty="0" smtClean="0">
                <a:latin typeface="UD デジタル 教科書体 N-B" panose="02020700000000000000" pitchFamily="17" charset="-128"/>
                <a:ea typeface="UD デジタル 教科書体 N-B" panose="02020700000000000000" pitchFamily="17" charset="-128"/>
              </a:rPr>
              <a:t>４年度長期研修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6" name="コンテンツ プレースホルダー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4665" y="1406069"/>
            <a:ext cx="8884920" cy="4830910"/>
          </a:xfrm>
          <a:prstGeom prst="rect">
            <a:avLst/>
          </a:prstGeom>
          <a:ln>
            <a:solidFill>
              <a:schemeClr val="tx1"/>
            </a:solidFill>
          </a:ln>
        </p:spPr>
      </p:pic>
      <p:sp>
        <p:nvSpPr>
          <p:cNvPr id="8" name="正方形/長方形 7"/>
          <p:cNvSpPr/>
          <p:nvPr/>
        </p:nvSpPr>
        <p:spPr>
          <a:xfrm>
            <a:off x="5756959" y="6306105"/>
            <a:ext cx="5469767" cy="369332"/>
          </a:xfrm>
          <a:prstGeom prst="rect">
            <a:avLst/>
          </a:prstGeom>
        </p:spPr>
        <p:txBody>
          <a:bodyPr wrap="none">
            <a:spAutoFit/>
          </a:bodyPr>
          <a:lstStyle/>
          <a:p>
            <a:r>
              <a:rPr lang="ja-JP" altLang="en-US" dirty="0"/>
              <a:t>https://www.edu-c.pref.miyagi.jp/midori/tankyu/3action/</a:t>
            </a: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42</a:t>
            </a:fld>
            <a:endParaRPr lang="ja-JP" altLang="en-US" dirty="0"/>
          </a:p>
        </p:txBody>
      </p:sp>
    </p:spTree>
    <p:extLst>
      <p:ext uri="{BB962C8B-B14F-4D97-AF65-F5344CB8AC3E}">
        <p14:creationId xmlns:p14="http://schemas.microsoft.com/office/powerpoint/2010/main" val="2554221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9222" y="3327662"/>
            <a:ext cx="2293878" cy="2293878"/>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0177" y="3280603"/>
            <a:ext cx="2293878" cy="2293878"/>
          </a:xfrm>
          <a:prstGeom prst="rect">
            <a:avLst/>
          </a:prstGeom>
        </p:spPr>
      </p:pic>
      <p:sp>
        <p:nvSpPr>
          <p:cNvPr id="4" name="タイトル 3"/>
          <p:cNvSpPr txBox="1">
            <a:spLocks/>
          </p:cNvSpPr>
          <p:nvPr/>
        </p:nvSpPr>
        <p:spPr>
          <a:xfrm>
            <a:off x="679339" y="5935421"/>
            <a:ext cx="10842101" cy="742653"/>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お忙しい中ご参加いただきありがとうございました</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7" name="タイトル 1"/>
          <p:cNvSpPr>
            <a:spLocks noGrp="1"/>
          </p:cNvSpPr>
          <p:nvPr>
            <p:ph type="ctrTitle"/>
          </p:nvPr>
        </p:nvSpPr>
        <p:spPr>
          <a:xfrm>
            <a:off x="5150169" y="479230"/>
            <a:ext cx="6371271" cy="2534552"/>
          </a:xfrm>
        </p:spPr>
        <p:txBody>
          <a:bodyPr>
            <a:normAutofit fontScale="90000"/>
          </a:bodyPr>
          <a:lstStyle/>
          <a:p>
            <a:pPr algn="r">
              <a:lnSpc>
                <a:spcPct val="100000"/>
              </a:lnSpc>
            </a:pPr>
            <a:r>
              <a:rPr kumimoji="1" lang="ja-JP" altLang="en-US" dirty="0" smtClean="0">
                <a:latin typeface="UD デジタル 教科書体 N-B" panose="02020700000000000000" pitchFamily="17" charset="-128"/>
                <a:ea typeface="UD デジタル 教科書体 N-B" panose="02020700000000000000" pitchFamily="17" charset="-128"/>
              </a:rPr>
              <a:t>各教科における</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探究的な学習</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教員研修会</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0177" y="-377987"/>
            <a:ext cx="2771019" cy="363874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53396" y="-607489"/>
            <a:ext cx="1736697" cy="2280534"/>
          </a:xfrm>
          <a:prstGeom prst="rect">
            <a:avLst/>
          </a:prstGeom>
        </p:spPr>
      </p:pic>
      <p:sp>
        <p:nvSpPr>
          <p:cNvPr id="11" name="タイトル 1"/>
          <p:cNvSpPr txBox="1">
            <a:spLocks/>
          </p:cNvSpPr>
          <p:nvPr/>
        </p:nvSpPr>
        <p:spPr>
          <a:xfrm>
            <a:off x="-200240" y="2815447"/>
            <a:ext cx="4168986" cy="72542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tx1"/>
                </a:solidFill>
              </a:rPr>
              <a:t>その他のリンク集</a:t>
            </a:r>
            <a:endParaRPr lang="ja-JP" altLang="en-US" sz="3200" dirty="0">
              <a:solidFill>
                <a:schemeClr val="tx1"/>
              </a:solidFill>
            </a:endParaRPr>
          </a:p>
        </p:txBody>
      </p:sp>
      <p:sp>
        <p:nvSpPr>
          <p:cNvPr id="15" name="正方形/長方形 14"/>
          <p:cNvSpPr/>
          <p:nvPr/>
        </p:nvSpPr>
        <p:spPr>
          <a:xfrm>
            <a:off x="1613607" y="5408698"/>
            <a:ext cx="3656648"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中学校</a:t>
            </a:r>
            <a:r>
              <a:rPr lang="ja-JP" altLang="en-US" sz="1600" b="1" u="sng" dirty="0">
                <a:solidFill>
                  <a:srgbClr val="0066CC"/>
                </a:solidFill>
                <a:latin typeface="BIZ UDゴシック" panose="020B0400000000000000" pitchFamily="49" charset="-128"/>
                <a:ea typeface="BIZ UDゴシック" panose="020B0400000000000000" pitchFamily="49" charset="-128"/>
              </a:rPr>
              <a:t>学習指導要領（</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平成</a:t>
            </a:r>
            <a:r>
              <a:rPr lang="en-US" altLang="ja-JP" sz="1600" b="1" u="sng" dirty="0" smtClean="0">
                <a:solidFill>
                  <a:srgbClr val="0066CC"/>
                </a:solidFill>
                <a:latin typeface="BIZ UDゴシック" panose="020B0400000000000000" pitchFamily="49" charset="-128"/>
                <a:ea typeface="BIZ UDゴシック" panose="020B0400000000000000" pitchFamily="49" charset="-128"/>
              </a:rPr>
              <a:t>29</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年</a:t>
            </a:r>
            <a:r>
              <a:rPr lang="ja-JP" altLang="en-US" sz="1600" b="1" u="sng" dirty="0">
                <a:solidFill>
                  <a:srgbClr val="0066CC"/>
                </a:solidFill>
                <a:latin typeface="BIZ UDゴシック" panose="020B0400000000000000" pitchFamily="49" charset="-128"/>
                <a:ea typeface="BIZ UDゴシック" panose="020B0400000000000000" pitchFamily="49" charset="-128"/>
              </a:rPr>
              <a:t>告示）</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解説　</a:t>
            </a:r>
            <a:r>
              <a:rPr lang="ja-JP" altLang="en-US" sz="1600" b="1" u="sng" dirty="0" smtClean="0">
                <a:solidFill>
                  <a:srgbClr val="0070C0"/>
                </a:solidFill>
                <a:latin typeface="BIZ UDゴシック" panose="020B0400000000000000" pitchFamily="49" charset="-128"/>
                <a:ea typeface="BIZ UDゴシック" panose="020B0400000000000000" pitchFamily="49" charset="-128"/>
              </a:rPr>
              <a:t>総合的</a:t>
            </a:r>
            <a:r>
              <a:rPr lang="ja-JP" altLang="en-US" sz="1600" b="1" u="sng" dirty="0">
                <a:solidFill>
                  <a:srgbClr val="0066CC"/>
                </a:solidFill>
                <a:latin typeface="BIZ UDゴシック" panose="020B0400000000000000" pitchFamily="49" charset="-128"/>
                <a:ea typeface="BIZ UDゴシック" panose="020B0400000000000000" pitchFamily="49" charset="-128"/>
              </a:rPr>
              <a:t>な学習の時間編</a:t>
            </a:r>
            <a:endParaRPr lang="ja-JP" altLang="en-US" sz="1600" b="1" u="sng"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6225540" y="5395258"/>
            <a:ext cx="4899660"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学習</a:t>
            </a:r>
            <a:r>
              <a:rPr lang="ja-JP" altLang="en-US" sz="1600" b="1" u="sng" dirty="0">
                <a:solidFill>
                  <a:srgbClr val="0066CC"/>
                </a:solidFill>
                <a:latin typeface="BIZ UDゴシック" panose="020B0400000000000000" pitchFamily="49" charset="-128"/>
                <a:ea typeface="BIZ UDゴシック" panose="020B0400000000000000" pitchFamily="49" charset="-128"/>
              </a:rPr>
              <a:t>指導要領の趣旨の実現に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向けた個別</a:t>
            </a:r>
            <a:r>
              <a:rPr lang="ja-JP" altLang="en-US" sz="1600" b="1" u="sng" dirty="0">
                <a:solidFill>
                  <a:srgbClr val="0066CC"/>
                </a:solidFill>
                <a:latin typeface="BIZ UDゴシック" panose="020B0400000000000000" pitchFamily="49" charset="-128"/>
                <a:ea typeface="BIZ UDゴシック" panose="020B0400000000000000" pitchFamily="49" charset="-128"/>
              </a:rPr>
              <a:t>最適な学びと協働的な学びの一体的な充実に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関する参考</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資料</a:t>
            </a:r>
            <a:endParaRPr lang="ja-JP" altLang="en-US" sz="1600" b="1"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847118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1967328" y="1720517"/>
            <a:ext cx="8718540" cy="372544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なぜ、</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探究的な学習を</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rgbClr val="FF0000"/>
                </a:solidFill>
                <a:latin typeface="UD デジタル 教科書体 N-B" panose="02020700000000000000" pitchFamily="17" charset="-128"/>
                <a:ea typeface="UD デジタル 教科書体 N-B" panose="02020700000000000000" pitchFamily="17" charset="-128"/>
              </a:rPr>
              <a:t>教科</a:t>
            </a:r>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で？</a:t>
            </a:r>
          </a:p>
        </p:txBody>
      </p:sp>
      <p:sp>
        <p:nvSpPr>
          <p:cNvPr id="9" name="タイトル 1"/>
          <p:cNvSpPr txBox="1">
            <a:spLocks/>
          </p:cNvSpPr>
          <p:nvPr/>
        </p:nvSpPr>
        <p:spPr>
          <a:xfrm>
            <a:off x="601518" y="598298"/>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5</a:t>
            </a:fld>
            <a:endParaRPr kumimoji="1" lang="ja-JP" altLang="en-US"/>
          </a:p>
        </p:txBody>
      </p:sp>
    </p:spTree>
    <p:extLst>
      <p:ext uri="{BB962C8B-B14F-4D97-AF65-F5344CB8AC3E}">
        <p14:creationId xmlns:p14="http://schemas.microsoft.com/office/powerpoint/2010/main" val="147374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44" y="898560"/>
            <a:ext cx="8539090" cy="5756615"/>
          </a:xfrm>
          <a:prstGeom prst="rect">
            <a:avLst/>
          </a:prstGeom>
        </p:spPr>
      </p:pic>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1" name="タイトル 3"/>
          <p:cNvSpPr txBox="1">
            <a:spLocks/>
          </p:cNvSpPr>
          <p:nvPr/>
        </p:nvSpPr>
        <p:spPr>
          <a:xfrm>
            <a:off x="8257437" y="1542739"/>
            <a:ext cx="3709737" cy="1742652"/>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lnSpc>
                <a:spcPct val="120000"/>
              </a:lnSpc>
            </a:pPr>
            <a:r>
              <a:rPr lang="ja-JP" altLang="en-US" sz="2000" dirty="0">
                <a:solidFill>
                  <a:schemeClr val="tx1"/>
                </a:solidFill>
              </a:rPr>
              <a:t>「平成</a:t>
            </a:r>
            <a:r>
              <a:rPr lang="en-US" altLang="ja-JP" sz="2000" dirty="0">
                <a:solidFill>
                  <a:schemeClr val="tx1"/>
                </a:solidFill>
              </a:rPr>
              <a:t>29</a:t>
            </a:r>
            <a:r>
              <a:rPr lang="ja-JP" altLang="en-US" sz="2000" dirty="0">
                <a:solidFill>
                  <a:schemeClr val="tx1"/>
                </a:solidFill>
              </a:rPr>
              <a:t>・</a:t>
            </a:r>
            <a:r>
              <a:rPr lang="en-US" altLang="ja-JP" sz="2000" dirty="0">
                <a:solidFill>
                  <a:schemeClr val="tx1"/>
                </a:solidFill>
              </a:rPr>
              <a:t>30</a:t>
            </a:r>
            <a:r>
              <a:rPr lang="ja-JP" altLang="en-US" sz="2000" dirty="0">
                <a:solidFill>
                  <a:schemeClr val="tx1"/>
                </a:solidFill>
              </a:rPr>
              <a:t>・</a:t>
            </a:r>
            <a:r>
              <a:rPr lang="en-US" altLang="ja-JP" sz="2000" dirty="0">
                <a:solidFill>
                  <a:schemeClr val="tx1"/>
                </a:solidFill>
              </a:rPr>
              <a:t>31</a:t>
            </a:r>
            <a:r>
              <a:rPr lang="ja-JP" altLang="en-US" sz="2000" dirty="0">
                <a:solidFill>
                  <a:schemeClr val="tx1"/>
                </a:solidFill>
              </a:rPr>
              <a:t>年改訂学習指導要領（本文、解説）</a:t>
            </a:r>
            <a:endParaRPr lang="en-US" altLang="ja-JP" sz="2000" dirty="0">
              <a:solidFill>
                <a:schemeClr val="tx1"/>
              </a:solidFill>
            </a:endParaRPr>
          </a:p>
          <a:p>
            <a:pPr algn="r">
              <a:lnSpc>
                <a:spcPct val="120000"/>
              </a:lnSpc>
            </a:pPr>
            <a:r>
              <a:rPr lang="ja-JP" altLang="en-US" sz="2000" dirty="0">
                <a:solidFill>
                  <a:schemeClr val="tx1"/>
                </a:solidFill>
              </a:rPr>
              <a:t>学習指導要領改訂の考え方」</a:t>
            </a:r>
            <a:endParaRPr lang="en-US" altLang="ja-JP" sz="2000" dirty="0">
              <a:solidFill>
                <a:schemeClr val="tx1"/>
              </a:solidFill>
            </a:endParaRPr>
          </a:p>
          <a:p>
            <a:pPr algn="r">
              <a:lnSpc>
                <a:spcPct val="120000"/>
              </a:lnSpc>
            </a:pPr>
            <a:r>
              <a:rPr lang="ja-JP" altLang="en-US" sz="2000" dirty="0">
                <a:solidFill>
                  <a:schemeClr val="tx1"/>
                </a:solidFill>
              </a:rPr>
              <a:t>（文部科学省）</a:t>
            </a: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6</a:t>
            </a:fld>
            <a:endParaRPr lang="ja-JP" altLang="en-US" dirty="0"/>
          </a:p>
        </p:txBody>
      </p:sp>
    </p:spTree>
    <p:extLst>
      <p:ext uri="{BB962C8B-B14F-4D97-AF65-F5344CB8AC3E}">
        <p14:creationId xmlns:p14="http://schemas.microsoft.com/office/powerpoint/2010/main" val="17576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正方形/長方形 2"/>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Google Shape;37;g1b38ec2a440_0_9"/>
          <p:cNvSpPr txBox="1"/>
          <p:nvPr/>
        </p:nvSpPr>
        <p:spPr>
          <a:xfrm>
            <a:off x="288697" y="3233493"/>
            <a:ext cx="4067870" cy="2031295"/>
          </a:xfrm>
          <a:prstGeom prst="rect">
            <a:avLst/>
          </a:prstGeom>
          <a:noFill/>
          <a:ln>
            <a:noFill/>
          </a:ln>
        </p:spPr>
        <p:txBody>
          <a:bodyPr spcFirstLastPara="1" wrap="square" lIns="91425" tIns="91425" rIns="91425" bIns="91425" anchor="t" anchorCtr="0">
            <a:spAutoFit/>
          </a:bodyPr>
          <a:lstStyle/>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「個別最適な学び」と「協働的な学び」の一体的な充実（イメージ）</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　　 　</a:t>
            </a:r>
            <a:r>
              <a:rPr lang="ja-JP" altLang="en-US"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文部科学省　令和３年３月</a:t>
            </a:r>
            <a:endParaRPr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7" name="フッター プレースホルダー 6"/>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7</a:t>
            </a:fld>
            <a:endParaRPr kumimoji="1" lang="ja-JP" altLang="en-US"/>
          </a:p>
        </p:txBody>
      </p:sp>
    </p:spTree>
    <p:extLst>
      <p:ext uri="{BB962C8B-B14F-4D97-AF65-F5344CB8AC3E}">
        <p14:creationId xmlns:p14="http://schemas.microsoft.com/office/powerpoint/2010/main" val="286506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2375357" y="3702703"/>
            <a:ext cx="3528527" cy="2652064"/>
          </a:xfrm>
          <a:prstGeom prst="roundRect">
            <a:avLst>
              <a:gd name="adj" fmla="val 488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8</a:t>
            </a:fld>
            <a:endParaRPr kumimoji="1" lang="ja-JP" altLang="en-US"/>
          </a:p>
        </p:txBody>
      </p:sp>
    </p:spTree>
    <p:extLst>
      <p:ext uri="{BB962C8B-B14F-4D97-AF65-F5344CB8AC3E}">
        <p14:creationId xmlns:p14="http://schemas.microsoft.com/office/powerpoint/2010/main" val="35042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6067680" y="3702703"/>
            <a:ext cx="4050892" cy="2652064"/>
          </a:xfrm>
          <a:prstGeom prst="roundRect">
            <a:avLst>
              <a:gd name="adj" fmla="val 270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9</a:t>
            </a:fld>
            <a:endParaRPr kumimoji="1" lang="ja-JP" altLang="en-US"/>
          </a:p>
        </p:txBody>
      </p:sp>
    </p:spTree>
    <p:extLst>
      <p:ext uri="{BB962C8B-B14F-4D97-AF65-F5344CB8AC3E}">
        <p14:creationId xmlns:p14="http://schemas.microsoft.com/office/powerpoint/2010/main" val="2596301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9770</TotalTime>
  <Words>5811</Words>
  <Application>Microsoft Office PowerPoint</Application>
  <PresentationFormat>ワイド画面</PresentationFormat>
  <Paragraphs>610</Paragraphs>
  <Slides>43</Slides>
  <Notes>43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43</vt:i4>
      </vt:variant>
    </vt:vector>
  </HeadingPairs>
  <TitlesOfParts>
    <vt:vector size="57" baseType="lpstr">
      <vt:lpstr>BIZ UDPGothic</vt:lpstr>
      <vt:lpstr>BIZ UDPゴシック</vt:lpstr>
      <vt:lpstr>BIZ UDゴシック</vt:lpstr>
      <vt:lpstr>UD デジタル 教科書体 N-B</vt:lpstr>
      <vt:lpstr>UD デジタル 教科書体 NK-R</vt:lpstr>
      <vt:lpstr>UD デジタル 教科書体 N-R</vt:lpstr>
      <vt:lpstr>游ゴシック</vt:lpstr>
      <vt:lpstr>游ゴシック Light</vt:lpstr>
      <vt:lpstr>游明朝</vt:lpstr>
      <vt:lpstr>Arial</vt:lpstr>
      <vt:lpstr>Franklin Gothic Demi Cond</vt:lpstr>
      <vt:lpstr>Times New Roman</vt:lpstr>
      <vt:lpstr>Wingdings 3</vt:lpstr>
      <vt:lpstr>Office テーマ</vt:lpstr>
      <vt:lpstr>各教科における探究的な学習 教員研修会</vt:lpstr>
      <vt:lpstr>研修会のねらい</vt:lpstr>
      <vt:lpstr>研修会の流れ</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研修会の流れ</vt:lpstr>
      <vt:lpstr>PowerPoint プレゼンテーション</vt:lpstr>
      <vt:lpstr>研修会の流れ</vt:lpstr>
      <vt:lpstr>PowerPoint プレゼンテーション</vt:lpstr>
      <vt:lpstr>PowerPoint プレゼンテーション</vt:lpstr>
      <vt:lpstr>研修会のねらい</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令和４年度長期研修 探究的な学習研究グループ研究成果物</vt:lpstr>
      <vt:lpstr>各教科における 探究的な学習 教員研修会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研修会スライド（中学校数学）</dc:title>
  <dc:creator>宮城県総合教育センター</dc:creator>
  <cp:lastModifiedBy>long2303</cp:lastModifiedBy>
  <cp:revision>3</cp:revision>
  <cp:lastPrinted>2023-12-12T23:39:34Z</cp:lastPrinted>
  <dcterms:created xsi:type="dcterms:W3CDTF">2023-09-06T00:29:20Z</dcterms:created>
  <dcterms:modified xsi:type="dcterms:W3CDTF">2024-03-04T01:33:20Z</dcterms:modified>
</cp:coreProperties>
</file>